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00"/>
      <c:perspective val="30"/>
    </c:view3D>
    <c:plotArea>
      <c:layout>
        <c:manualLayout>
          <c:layoutTarget val="inner"/>
          <c:xMode val="edge"/>
          <c:yMode val="edge"/>
          <c:x val="9.3604720978505279E-2"/>
          <c:y val="4.4457196275123192E-2"/>
          <c:w val="0.79066312494070756"/>
          <c:h val="0.67986457918441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explosion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8.22310375759992E-2"/>
                  <c:y val="-8.2212000727631806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6616.5</c:v>
                </c:pt>
                <c:pt idx="1">
                  <c:v>306.5</c:v>
                </c:pt>
                <c:pt idx="2">
                  <c:v>3747.2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5747499916940869"/>
          <c:y val="0.65789292776759134"/>
          <c:w val="0.72941725421577264"/>
          <c:h val="0.3157044547513752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751322751322761"/>
          <c:y val="0.14228902491409373"/>
          <c:w val="0.68121693121692695"/>
          <c:h val="0.66601941747573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593634129066304E-3"/>
                  <c:y val="-0.20609754028092334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40211640211642"/>
                  <c:y val="5.463897902449907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782620922384702"/>
                  <c:y val="0.10017180230079735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34378124652818"/>
                  <c:y val="-0.1436640141836092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213661445024569E-3"/>
                  <c:y val="-6.021823192484788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653064200308307"/>
                  <c:y val="-2.0653895545100741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6233936969966299E-2"/>
                  <c:y val="2.8232781234183848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719680873224283E-2"/>
                  <c:y val="-7.897692271677037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49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49E-2"/>
                  <c:y val="-2.5271666284432892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- 4473,5 тыс. рублей</c:v>
                </c:pt>
                <c:pt idx="1">
                  <c:v>Жилищно-коммунальное хозяйство - 484,8 тыс. рублей</c:v>
                </c:pt>
                <c:pt idx="2">
                  <c:v>Национальная оборона - 192,7 тыс. рублей</c:v>
                </c:pt>
                <c:pt idx="3">
                  <c:v>Национальная экономика - 13,9 тыс. рублей</c:v>
                </c:pt>
                <c:pt idx="4">
                  <c:v>Культура и кинематография - 3835,1 тыс. рублей</c:v>
                </c:pt>
                <c:pt idx="5">
                  <c:v>Социальная политика - 227,5 тыс. рублей</c:v>
                </c:pt>
                <c:pt idx="6">
                  <c:v>Национальная безопасность и правоохранительная деятельность - 25,2 тыс. рублей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5277</c:v>
                </c:pt>
                <c:pt idx="1">
                  <c:v>484.9</c:v>
                </c:pt>
                <c:pt idx="2">
                  <c:v>192.7</c:v>
                </c:pt>
                <c:pt idx="3">
                  <c:v>13.9</c:v>
                </c:pt>
                <c:pt idx="4">
                  <c:v>3835.1</c:v>
                </c:pt>
                <c:pt idx="5">
                  <c:v>227.5</c:v>
                </c:pt>
                <c:pt idx="6">
                  <c:v>25.2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39821111694225"/>
          <c:y val="3.4932349323493275E-2"/>
          <c:w val="0.86944997134299673"/>
          <c:h val="0.871849376761485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848836029317904E-2"/>
                  <c:y val="-2.1223813812941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49878478973841E-2"/>
                  <c:y val="-4.41357468692797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82954053033223E-2"/>
                  <c:y val="-4.09042043176338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08543373163674E-3"/>
                  <c:y val="-3.66012919971720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504956927439343E-3"/>
                  <c:y val="-1.7220172201722086E-2"/>
                </c:manualLayout>
              </c:layout>
              <c:showVal val="1"/>
            </c:dLbl>
            <c:dLbl>
              <c:idx val="5"/>
              <c:layout>
                <c:manualLayout>
                  <c:x val="1.0467504803345141E-2"/>
                  <c:y val="-3.983302825154235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3828.4</c:v>
                </c:pt>
                <c:pt idx="1">
                  <c:v>4323.2</c:v>
                </c:pt>
                <c:pt idx="2">
                  <c:v>3955.5</c:v>
                </c:pt>
                <c:pt idx="3" formatCode="0.0">
                  <c:v>3527</c:v>
                </c:pt>
                <c:pt idx="4">
                  <c:v>2755.3</c:v>
                </c:pt>
                <c:pt idx="5">
                  <c:v>3835.1</c:v>
                </c:pt>
              </c:numCache>
            </c:numRef>
          </c:val>
        </c:ser>
        <c:shape val="box"/>
        <c:axId val="47811200"/>
        <c:axId val="126902656"/>
        <c:axId val="0"/>
      </c:bar3DChart>
      <c:catAx>
        <c:axId val="47811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902656"/>
        <c:crosses val="autoZero"/>
        <c:auto val="1"/>
        <c:lblAlgn val="ctr"/>
        <c:lblOffset val="100"/>
      </c:catAx>
      <c:valAx>
        <c:axId val="126902656"/>
        <c:scaling>
          <c:orientation val="minMax"/>
          <c:max val="5000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811200"/>
        <c:crosses val="autoZero"/>
        <c:crossBetween val="between"/>
        <c:majorUnit val="1000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9738614901374599E-2"/>
          <c:y val="1.3892101790820807E-2"/>
          <c:w val="0.91424879558836902"/>
          <c:h val="0.8987285278804638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</c:dPt>
          <c:dPt>
            <c:idx val="2"/>
          </c:dPt>
          <c:dPt>
            <c:idx val="3"/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7144917953958052E-3"/>
                  <c:y val="-5.5671537926235456E-2"/>
                </c:manualLayout>
              </c:layout>
              <c:showVal val="1"/>
            </c:dLbl>
            <c:dLbl>
              <c:idx val="1"/>
              <c:layout>
                <c:manualLayout>
                  <c:x val="1.0178117048346057E-2"/>
                  <c:y val="-4.7320807237299929E-2"/>
                </c:manualLayout>
              </c:layout>
              <c:showVal val="1"/>
            </c:dLbl>
            <c:dLbl>
              <c:idx val="2"/>
              <c:layout>
                <c:manualLayout>
                  <c:x val="1.0600468834525523E-2"/>
                  <c:y val="-4.4537230340988561E-2"/>
                </c:manualLayout>
              </c:layout>
              <c:showVal val="1"/>
            </c:dLbl>
            <c:dLbl>
              <c:idx val="3"/>
              <c:layout>
                <c:manualLayout>
                  <c:x val="1.1182504858648449E-2"/>
                  <c:y val="-3.6186499652052888E-2"/>
                </c:manualLayout>
              </c:layout>
              <c:showVal val="1"/>
            </c:dLbl>
            <c:dLbl>
              <c:idx val="4"/>
              <c:layout>
                <c:manualLayout>
                  <c:x val="1.1450381679389441E-2"/>
                  <c:y val="-3.3402922755741145E-2"/>
                </c:manualLayout>
              </c:layout>
              <c:showVal val="1"/>
            </c:dLbl>
            <c:dLbl>
              <c:idx val="5"/>
              <c:layout>
                <c:manualLayout>
                  <c:x val="3.1170603674540763E-3"/>
                  <c:y val="-3.342038495188096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54.7</c:v>
                </c:pt>
                <c:pt idx="1">
                  <c:v>185.1</c:v>
                </c:pt>
                <c:pt idx="2">
                  <c:v>227.5</c:v>
                </c:pt>
              </c:numCache>
            </c:numRef>
          </c:val>
        </c:ser>
        <c:overlap val="100"/>
        <c:axId val="101387264"/>
        <c:axId val="125442304"/>
      </c:barChart>
      <c:catAx>
        <c:axId val="101387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42304"/>
        <c:crosses val="autoZero"/>
        <c:auto val="1"/>
        <c:lblAlgn val="ctr"/>
        <c:lblOffset val="100"/>
      </c:catAx>
      <c:valAx>
        <c:axId val="125442304"/>
        <c:scaling>
          <c:orientation val="minMax"/>
        </c:scaling>
        <c:axPos val="l"/>
        <c:majorGridlines/>
        <c:numFmt formatCode="General" sourceLinked="1"/>
        <c:tickLblPos val="nextTo"/>
        <c:crossAx val="10138726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cat>
            <c:strRef>
              <c:f>Лист1!$A$2:$A$3</c:f>
              <c:strCache>
                <c:ptCount val="2"/>
                <c:pt idx="0">
                  <c:v>Программые расходы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94.7</c:v>
                </c:pt>
                <c:pt idx="1">
                  <c:v>5.3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 - 2245,0 тыс. рублей</c:v>
                </c:pt>
                <c:pt idx="1">
                  <c:v>Субвенции - 192,9 тыс.рублей</c:v>
                </c:pt>
                <c:pt idx="2">
                  <c:v>Иные МБТ - 1309,3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2245</c:v>
                </c:pt>
                <c:pt idx="1">
                  <c:v>192.9</c:v>
                </c:pt>
                <c:pt idx="2">
                  <c:v>1309.3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Туриловского сельского поселения Миллеровского района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23679.8</c:v>
                </c:pt>
                <c:pt idx="1">
                  <c:v>11618.9</c:v>
                </c:pt>
                <c:pt idx="2">
                  <c:v>1057.9000000000001</c:v>
                </c:pt>
                <c:pt idx="3">
                  <c:v>17131.2</c:v>
                </c:pt>
                <c:pt idx="4">
                  <c:v>8104.7</c:v>
                </c:pt>
                <c:pt idx="5">
                  <c:v>10670.2</c:v>
                </c:pt>
              </c:numCache>
            </c:numRef>
          </c:val>
        </c:ser>
        <c:axId val="79993472"/>
        <c:axId val="81355136"/>
      </c:barChart>
      <c:catAx>
        <c:axId val="79993472"/>
        <c:scaling>
          <c:orientation val="minMax"/>
        </c:scaling>
        <c:axPos val="b"/>
        <c:numFmt formatCode="General" sourceLinked="1"/>
        <c:majorTickMark val="none"/>
        <c:tickLblPos val="nextTo"/>
        <c:crossAx val="81355136"/>
        <c:crosses val="autoZero"/>
        <c:auto val="1"/>
        <c:lblAlgn val="ctr"/>
        <c:lblOffset val="100"/>
      </c:catAx>
      <c:valAx>
        <c:axId val="813551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9993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6.1628051424791139E-3"/>
                  <c:y val="0.3281929569926175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730939066593915E-3"/>
                  <c:y val="0.1054898424653901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06900746096624E-2"/>
                  <c:y val="0.221642275403480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850339102029414E-2"/>
                  <c:y val="0.1585105818702594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060864260729921E-2"/>
                  <c:y val="0.1731179508445726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377514720582268E-2"/>
                  <c:y val="0.153913097987781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0281973816717123E-3"/>
                  <c:y val="0.61456245824983302"/>
                </c:manualLayout>
              </c:layout>
              <c:showVal val="1"/>
            </c:dLbl>
            <c:dLbl>
              <c:idx val="7"/>
              <c:layout>
                <c:manualLayout>
                  <c:x val="4.0281973816717123E-3"/>
                  <c:y val="0.6199064796259186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13381.2</c:v>
                </c:pt>
                <c:pt idx="1">
                  <c:v>9150</c:v>
                </c:pt>
                <c:pt idx="2">
                  <c:v>9974.7000000000007</c:v>
                </c:pt>
                <c:pt idx="3">
                  <c:v>16087.2</c:v>
                </c:pt>
                <c:pt idx="4">
                  <c:v>7036.1</c:v>
                </c:pt>
                <c:pt idx="5">
                  <c:v>6923</c:v>
                </c:pt>
              </c:numCache>
            </c:numRef>
          </c:val>
        </c:ser>
        <c:shape val="box"/>
        <c:axId val="88435712"/>
        <c:axId val="89068672"/>
        <c:axId val="0"/>
      </c:bar3DChart>
      <c:catAx>
        <c:axId val="88435712"/>
        <c:scaling>
          <c:orientation val="minMax"/>
        </c:scaling>
        <c:axPos val="b"/>
        <c:numFmt formatCode="General" sourceLinked="1"/>
        <c:tickLblPos val="nextTo"/>
        <c:crossAx val="89068672"/>
        <c:crosses val="autoZero"/>
        <c:auto val="1"/>
        <c:lblAlgn val="ctr"/>
        <c:lblOffset val="100"/>
      </c:catAx>
      <c:valAx>
        <c:axId val="89068672"/>
        <c:scaling>
          <c:orientation val="minMax"/>
          <c:max val="20000"/>
        </c:scaling>
        <c:axPos val="l"/>
        <c:majorGridlines/>
        <c:numFmt formatCode="General" sourceLinked="1"/>
        <c:tickLblPos val="nextTo"/>
        <c:crossAx val="88435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3079309853710162E-2"/>
          <c:y val="1.8638633712452609E-2"/>
          <c:w val="0.90124437933630386"/>
          <c:h val="0.899467852777941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1.2918879326130753E-3"/>
                  <c:y val="-4.4935841353164176E-2"/>
                </c:manualLayout>
              </c:layout>
              <c:showVal val="1"/>
            </c:dLbl>
            <c:dLbl>
              <c:idx val="1"/>
              <c:layout>
                <c:manualLayout>
                  <c:x val="3.875867260778449E-3"/>
                  <c:y val="-1.0460775736366308E-2"/>
                </c:manualLayout>
              </c:layout>
              <c:showVal val="1"/>
            </c:dLbl>
            <c:dLbl>
              <c:idx val="2"/>
              <c:layout>
                <c:manualLayout>
                  <c:x val="-2.58397932816538E-3"/>
                  <c:y val="-5.5839895013123399E-3"/>
                </c:manualLayout>
              </c:layout>
              <c:showVal val="1"/>
            </c:dLbl>
            <c:dLbl>
              <c:idx val="3"/>
              <c:layout>
                <c:manualLayout>
                  <c:x val="2.58397932816538E-3"/>
                  <c:y val="-2.0939778361038199E-2"/>
                </c:manualLayout>
              </c:layout>
              <c:showVal val="1"/>
            </c:dLbl>
            <c:dLbl>
              <c:idx val="4"/>
              <c:layout>
                <c:manualLayout>
                  <c:x val="1.291989664082688E-3"/>
                  <c:y val="-1.6203703703703703E-2"/>
                </c:manualLayout>
              </c:layout>
              <c:showVal val="1"/>
            </c:dLbl>
            <c:dLbl>
              <c:idx val="5"/>
              <c:layout>
                <c:manualLayout>
                  <c:x val="-3.8759689922479692E-3"/>
                  <c:y val="6.2499817731116993E-2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10298.6</c:v>
                </c:pt>
                <c:pt idx="1">
                  <c:v>2468.9</c:v>
                </c:pt>
                <c:pt idx="2">
                  <c:v>604</c:v>
                </c:pt>
                <c:pt idx="3">
                  <c:v>1044</c:v>
                </c:pt>
                <c:pt idx="4">
                  <c:v>1068.5999999999999</c:v>
                </c:pt>
                <c:pt idx="5">
                  <c:v>3747.2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6.4599483204134433E-3"/>
                  <c:y val="-1.1344415281423168E-2"/>
                </c:manualLayout>
              </c:layout>
              <c:showVal val="1"/>
            </c:dLbl>
            <c:dLbl>
              <c:idx val="1"/>
              <c:layout>
                <c:manualLayout>
                  <c:x val="-3.8760707237176766E-3"/>
                  <c:y val="-4.6296296296296328E-3"/>
                </c:manualLayout>
              </c:layout>
              <c:showVal val="1"/>
            </c:dLbl>
            <c:dLbl>
              <c:idx val="2"/>
              <c:layout>
                <c:manualLayout>
                  <c:x val="-2.58397932816538E-3"/>
                  <c:y val="-8.9765602216389743E-3"/>
                </c:manualLayout>
              </c:layout>
              <c:showVal val="1"/>
            </c:dLbl>
            <c:dLbl>
              <c:idx val="3"/>
              <c:layout>
                <c:manualLayout>
                  <c:x val="1.4440739077544139E-2"/>
                  <c:y val="-0.26396480203295103"/>
                </c:manualLayout>
              </c:layout>
              <c:showVal val="1"/>
            </c:dLbl>
            <c:dLbl>
              <c:idx val="4"/>
              <c:layout>
                <c:manualLayout>
                  <c:x val="1.291989664082688E-3"/>
                  <c:y val="-2.3148148148148147E-2"/>
                </c:manualLayout>
              </c:layout>
              <c:showVal val="1"/>
            </c:dLbl>
            <c:dLbl>
              <c:idx val="5"/>
              <c:layout>
                <c:manualLayout>
                  <c:x val="-5.7031478295128761E-4"/>
                  <c:y val="-3.2745970322546329E-2"/>
                </c:manualLayout>
              </c:layout>
              <c:showVal val="1"/>
            </c:dLbl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13381.2</c:v>
                </c:pt>
                <c:pt idx="1">
                  <c:v>9150</c:v>
                </c:pt>
                <c:pt idx="2">
                  <c:v>9974.7000000000007</c:v>
                </c:pt>
                <c:pt idx="3">
                  <c:v>16087.2</c:v>
                </c:pt>
                <c:pt idx="4">
                  <c:v>7036.1</c:v>
                </c:pt>
                <c:pt idx="5">
                  <c:v>6923</c:v>
                </c:pt>
              </c:numCache>
            </c:numRef>
          </c:val>
        </c:ser>
        <c:shape val="box"/>
        <c:axId val="99485184"/>
        <c:axId val="99486720"/>
        <c:axId val="0"/>
      </c:bar3DChart>
      <c:catAx>
        <c:axId val="99485184"/>
        <c:scaling>
          <c:orientation val="minMax"/>
        </c:scaling>
        <c:axPos val="b"/>
        <c:numFmt formatCode="General" sourceLinked="1"/>
        <c:tickLblPos val="nextTo"/>
        <c:crossAx val="99486720"/>
        <c:crosses val="autoZero"/>
        <c:auto val="1"/>
        <c:lblAlgn val="ctr"/>
        <c:lblOffset val="100"/>
      </c:catAx>
      <c:valAx>
        <c:axId val="99486720"/>
        <c:scaling>
          <c:orientation val="minMax"/>
          <c:max val="20000"/>
          <c:min val="0"/>
        </c:scaling>
        <c:axPos val="l"/>
        <c:majorGridlines/>
        <c:numFmt formatCode="0.0" sourceLinked="1"/>
        <c:tickLblPos val="nextTo"/>
        <c:crossAx val="9948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30944678426992"/>
          <c:y val="1.2635425780110869E-2"/>
          <c:w val="0.47694910649517003"/>
          <c:h val="9.749153493217928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536013452415584E-2"/>
          <c:y val="0.1008664767967835"/>
          <c:w val="0.41716955173298331"/>
          <c:h val="0.899133523203216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21"/>
          </c:dPt>
          <c:dPt>
            <c:idx val="2"/>
            <c:explosion val="22"/>
          </c:dPt>
          <c:dPt>
            <c:idx val="4"/>
            <c:explosion val="27"/>
          </c:dPt>
          <c:dPt>
            <c:idx val="6"/>
            <c:explosion val="23"/>
          </c:dPt>
          <c:dLbls>
            <c:dLbl>
              <c:idx val="0"/>
              <c:layout>
                <c:manualLayout>
                  <c:x val="-4.7740527991750334E-3"/>
                  <c:y val="0.10786262355503456"/>
                </c:manualLayout>
              </c:layout>
              <c:showVal val="1"/>
            </c:dLbl>
            <c:dLbl>
              <c:idx val="1"/>
              <c:layout>
                <c:manualLayout>
                  <c:x val="-1.5023176397126102E-2"/>
                  <c:y val="-1.4663762774334059E-2"/>
                </c:manualLayout>
              </c:layout>
              <c:showVal val="1"/>
            </c:dLbl>
            <c:dLbl>
              <c:idx val="2"/>
              <c:layout>
                <c:manualLayout>
                  <c:x val="-2.1987133148336714E-3"/>
                  <c:y val="-1.267437315016474E-3"/>
                </c:manualLayout>
              </c:layout>
              <c:showVal val="1"/>
            </c:dLbl>
            <c:dLbl>
              <c:idx val="3"/>
              <c:layout>
                <c:manualLayout>
                  <c:x val="-1.7503478402810836E-2"/>
                  <c:y val="-2.4639319278638612E-2"/>
                </c:manualLayout>
              </c:layout>
              <c:showVal val="1"/>
            </c:dLbl>
            <c:dLbl>
              <c:idx val="4"/>
              <c:layout>
                <c:manualLayout>
                  <c:x val="-7.0496666692577122E-3"/>
                  <c:y val="-2.851515536364406E-2"/>
                </c:manualLayout>
              </c:layout>
              <c:showVal val="1"/>
            </c:dLbl>
            <c:dLbl>
              <c:idx val="5"/>
              <c:layout>
                <c:manualLayout>
                  <c:x val="1.4460413573673479E-2"/>
                  <c:y val="-4.8902217010107857E-2"/>
                </c:manualLayout>
              </c:layout>
              <c:showVal val="1"/>
            </c:dLbl>
            <c:dLbl>
              <c:idx val="6"/>
              <c:layout>
                <c:manualLayout>
                  <c:x val="4.8344953919259602E-2"/>
                  <c:y val="-3.1914893617021281E-2"/>
                </c:manualLayout>
              </c:layout>
              <c:showVal val="1"/>
            </c:dLbl>
            <c:numFmt formatCode="#,##0.0" sourceLinked="0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- 57,13%</c:v>
                </c:pt>
                <c:pt idx="1">
                  <c:v>Налог на имущество физических лиц - 1,02%</c:v>
                </c:pt>
                <c:pt idx="2">
                  <c:v>Налоги на совокупный доход - 5,55%</c:v>
                </c:pt>
                <c:pt idx="3">
                  <c:v>Земельный налог - 31,32%</c:v>
                </c:pt>
                <c:pt idx="4">
                  <c:v>Доходы от использования имущества находящегося в государственной и муниципальной собственности - 3,17%</c:v>
                </c:pt>
                <c:pt idx="5">
                  <c:v>Госпошлина - 0,56%</c:v>
                </c:pt>
                <c:pt idx="6">
                  <c:v>Остальные доходы - 1,25%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3955.2</c:v>
                </c:pt>
                <c:pt idx="1">
                  <c:v>70.3</c:v>
                </c:pt>
                <c:pt idx="2">
                  <c:v>384</c:v>
                </c:pt>
                <c:pt idx="3">
                  <c:v>2168.1999999999998</c:v>
                </c:pt>
                <c:pt idx="4">
                  <c:v>219.5</c:v>
                </c:pt>
                <c:pt idx="5">
                  <c:v>38.800000000000011</c:v>
                </c:pt>
                <c:pt idx="6">
                  <c:v>87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13487652642125"/>
          <c:y val="4.3358521717043533E-2"/>
          <c:w val="0.32926953966868555"/>
          <c:h val="0.9566415546942359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87</a:t>
                    </a:r>
                    <a:endParaRPr lang="ru-RU" smtClean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 материальных активов</c:v>
                </c:pt>
                <c:pt idx="5">
                  <c:v>Гос.пошлина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3955.2</c:v>
                </c:pt>
                <c:pt idx="1">
                  <c:v>384</c:v>
                </c:pt>
                <c:pt idx="2">
                  <c:v>70.3</c:v>
                </c:pt>
                <c:pt idx="3">
                  <c:v>2168.1999999999998</c:v>
                </c:pt>
                <c:pt idx="4">
                  <c:v>219.5</c:v>
                </c:pt>
                <c:pt idx="5">
                  <c:v>38.800000000000011</c:v>
                </c:pt>
                <c:pt idx="6">
                  <c:v>87</c:v>
                </c:pt>
              </c:numCache>
            </c:numRef>
          </c:val>
        </c:ser>
        <c:dLbls>
          <c:showVal val="1"/>
        </c:dLbls>
        <c:overlap val="-25"/>
        <c:axId val="101289344"/>
        <c:axId val="101384192"/>
      </c:barChart>
      <c:catAx>
        <c:axId val="101289344"/>
        <c:scaling>
          <c:orientation val="minMax"/>
        </c:scaling>
        <c:axPos val="l"/>
        <c:numFmt formatCode="General" sourceLinked="0"/>
        <c:majorTickMark val="none"/>
        <c:tickLblPos val="none"/>
        <c:crossAx val="101384192"/>
        <c:crosses val="autoZero"/>
        <c:auto val="1"/>
        <c:lblAlgn val="ctr"/>
        <c:lblOffset val="100"/>
      </c:catAx>
      <c:valAx>
        <c:axId val="1013841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1289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7C80"/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chemeClr val="bg1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2.6923134019591694E-2"/>
                  <c:y val="-0.20064947848931822"/>
                </c:manualLayout>
              </c:layout>
              <c:showVal val="1"/>
            </c:dLbl>
            <c:dLbl>
              <c:idx val="1"/>
              <c:layout>
                <c:manualLayout>
                  <c:x val="1.8515663010623341E-2"/>
                  <c:y val="-0.26014531882078457"/>
                </c:manualLayout>
              </c:layout>
              <c:showVal val="1"/>
            </c:dLbl>
            <c:dLbl>
              <c:idx val="2"/>
              <c:layout>
                <c:manualLayout>
                  <c:x val="4.4929753973696411E-2"/>
                  <c:y val="-0.34966498820392511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21.5</c:v>
                </c:pt>
                <c:pt idx="1">
                  <c:v>26.6</c:v>
                </c:pt>
                <c:pt idx="2">
                  <c:v>38.800000000000011</c:v>
                </c:pt>
              </c:numCache>
            </c:numRef>
          </c:val>
        </c:ser>
        <c:gapWidth val="52"/>
        <c:shape val="cylinder"/>
        <c:axId val="109308544"/>
        <c:axId val="109318528"/>
        <c:axId val="0"/>
      </c:bar3DChart>
      <c:catAx>
        <c:axId val="109308544"/>
        <c:scaling>
          <c:orientation val="minMax"/>
        </c:scaling>
        <c:axPos val="b"/>
        <c:numFmt formatCode="General" sourceLinked="1"/>
        <c:tickLblPos val="nextTo"/>
        <c:crossAx val="109318528"/>
        <c:crosses val="autoZero"/>
        <c:auto val="1"/>
        <c:lblAlgn val="ctr"/>
        <c:lblOffset val="100"/>
      </c:catAx>
      <c:valAx>
        <c:axId val="109318528"/>
        <c:scaling>
          <c:orientation val="minMax"/>
          <c:max val="50"/>
          <c:min val="10"/>
        </c:scaling>
        <c:axPos val="l"/>
        <c:majorGridlines/>
        <c:numFmt formatCode="General" sourceLinked="1"/>
        <c:tickLblPos val="nextTo"/>
        <c:crossAx val="109308544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Факт 2018</c:v>
                </c:pt>
                <c:pt idx="1">
                  <c:v>Факт 2017</c:v>
                </c:pt>
                <c:pt idx="2">
                  <c:v>Факт 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219.5</c:v>
                </c:pt>
                <c:pt idx="1">
                  <c:v>261.2</c:v>
                </c:pt>
                <c:pt idx="2">
                  <c:v>150.9</c:v>
                </c:pt>
              </c:numCache>
            </c:numRef>
          </c:val>
        </c:ser>
        <c:gapWidth val="43"/>
        <c:overlap val="100"/>
        <c:axId val="109395968"/>
        <c:axId val="109397504"/>
      </c:barChart>
      <c:catAx>
        <c:axId val="109395968"/>
        <c:scaling>
          <c:orientation val="minMax"/>
        </c:scaling>
        <c:axPos val="l"/>
        <c:tickLblPos val="nextTo"/>
        <c:crossAx val="109397504"/>
        <c:crosses val="autoZero"/>
        <c:auto val="1"/>
        <c:lblAlgn val="ctr"/>
        <c:lblOffset val="100"/>
      </c:catAx>
      <c:valAx>
        <c:axId val="109397504"/>
        <c:scaling>
          <c:orientation val="minMax"/>
        </c:scaling>
        <c:axPos val="b"/>
        <c:majorGridlines/>
        <c:numFmt formatCode="General" sourceLinked="1"/>
        <c:tickLblPos val="nextTo"/>
        <c:crossAx val="109395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9C1F1"/>
            </a:solidFill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AFDC7E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B07BD7"/>
              </a:solidFill>
            </c:spPr>
          </c:dPt>
          <c:dLbls>
            <c:dLbl>
              <c:idx val="0"/>
              <c:layout>
                <c:manualLayout>
                  <c:x val="5.4982595023557812E-3"/>
                  <c:y val="-7.7999269922389581E-3"/>
                </c:manualLayout>
              </c:layout>
              <c:showVal val="1"/>
            </c:dLbl>
            <c:dLbl>
              <c:idx val="1"/>
              <c:layout>
                <c:manualLayout>
                  <c:x val="8.7727588215609255E-3"/>
                  <c:y val="0.10385294491088293"/>
                </c:manualLayout>
              </c:layout>
              <c:showVal val="1"/>
            </c:dLbl>
            <c:dLbl>
              <c:idx val="2"/>
              <c:layout>
                <c:manualLayout>
                  <c:x val="1.7627518454055642E-2"/>
                  <c:y val="0.33087732315457041"/>
                </c:manualLayout>
              </c:layout>
              <c:showVal val="1"/>
            </c:dLbl>
            <c:dLbl>
              <c:idx val="3"/>
              <c:layout>
                <c:manualLayout>
                  <c:x val="1.9615014492343052E-2"/>
                  <c:y val="-3.4321583316139475E-3"/>
                </c:manualLayout>
              </c:layout>
              <c:showVal val="1"/>
            </c:dLbl>
            <c:dLbl>
              <c:idx val="4"/>
              <c:layout>
                <c:manualLayout>
                  <c:x val="8.6395213365888721E-3"/>
                  <c:y val="6.234049391337472E-2"/>
                </c:manualLayout>
              </c:layout>
              <c:showVal val="1"/>
            </c:dLbl>
            <c:dLbl>
              <c:idx val="5"/>
              <c:layout>
                <c:manualLayout>
                  <c:x val="1.8477405401385674E-2"/>
                  <c:y val="6.91070039836843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22596.9</c:v>
                </c:pt>
                <c:pt idx="1">
                  <c:v>13318.8</c:v>
                </c:pt>
                <c:pt idx="2">
                  <c:v>12859.3</c:v>
                </c:pt>
                <c:pt idx="3">
                  <c:v>11359.6</c:v>
                </c:pt>
                <c:pt idx="4">
                  <c:v>10781.5</c:v>
                </c:pt>
                <c:pt idx="5">
                  <c:v>10065.299999999997</c:v>
                </c:pt>
              </c:numCache>
            </c:numRef>
          </c:val>
          <c:shape val="box"/>
        </c:ser>
        <c:shape val="cylinder"/>
        <c:axId val="112869760"/>
        <c:axId val="112871296"/>
        <c:axId val="0"/>
      </c:bar3DChart>
      <c:catAx>
        <c:axId val="112869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871296"/>
        <c:crosses val="autoZero"/>
        <c:auto val="1"/>
        <c:lblAlgn val="ctr"/>
        <c:lblOffset val="100"/>
      </c:catAx>
      <c:valAx>
        <c:axId val="112871296"/>
        <c:scaling>
          <c:orientation val="minMax"/>
        </c:scaling>
        <c:axPos val="l"/>
        <c:majorGridlines/>
        <c:numFmt formatCode="General" sourceLinked="1"/>
        <c:tickLblPos val="nextTo"/>
        <c:crossAx val="11286976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0.8468</cdr:x>
      <cdr:y>0</cdr:y>
    </cdr:from>
    <cdr:to>
      <cdr:x>1</cdr:x>
      <cdr:y>0.05936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7200800" y="-72008"/>
          <a:ext cx="129614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Gill Sans MT"/>
            </a:defRPr>
          </a:lvl9pPr>
        </a:lstStyle>
        <a:p xmlns:a="http://schemas.openxmlformats.org/drawingml/2006/main">
          <a:pPr algn="r"/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тыс.рублей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0.21705</cdr:x>
      <cdr:y>0.40278</cdr:y>
    </cdr:from>
    <cdr:to>
      <cdr:x>0.31933</cdr:x>
      <cdr:y>0.52113</cdr:y>
    </cdr:to>
    <cdr:sp macro="" textlink="">
      <cdr:nvSpPr>
        <cdr:cNvPr id="18" name="Прямая со стрелкой 17"/>
        <cdr:cNvSpPr/>
      </cdr:nvSpPr>
      <cdr:spPr>
        <a:xfrm xmlns:a="http://schemas.openxmlformats.org/drawingml/2006/main">
          <a:off x="1859890" y="2059240"/>
          <a:ext cx="876413" cy="605056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0.23529</cdr:x>
      <cdr:y>0.71831</cdr:y>
    </cdr:from>
    <cdr:to>
      <cdr:x>0.31281</cdr:x>
      <cdr:y>0.82943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>
          <a:off x="2016224" y="3672408"/>
          <a:ext cx="664265" cy="56810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0.38655</cdr:x>
      <cdr:y>0.83099</cdr:y>
    </cdr:from>
    <cdr:to>
      <cdr:x>0.45378</cdr:x>
      <cdr:y>0.87324</cdr:y>
    </cdr:to>
    <cdr:sp macro="" textlink="">
      <cdr:nvSpPr>
        <cdr:cNvPr id="20" name="Прямая со стрелкой 19"/>
        <cdr:cNvSpPr/>
      </cdr:nvSpPr>
      <cdr:spPr>
        <a:xfrm xmlns:a="http://schemas.openxmlformats.org/drawingml/2006/main">
          <a:off x="3312368" y="4248471"/>
          <a:ext cx="576064" cy="21602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0.36975</cdr:x>
      <cdr:y>0.52113</cdr:y>
    </cdr:from>
    <cdr:to>
      <cdr:x>0.46218</cdr:x>
      <cdr:y>0.56338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 flipV="1">
          <a:off x="3168352" y="2664296"/>
          <a:ext cx="792088" cy="2160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0.52101</cdr:x>
      <cdr:y>0.43662</cdr:y>
    </cdr:from>
    <cdr:to>
      <cdr:x>0.60504</cdr:x>
      <cdr:y>0.50704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V="1">
          <a:off x="4464496" y="2232248"/>
          <a:ext cx="720080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0.64706</cdr:x>
      <cdr:y>0.52113</cdr:y>
    </cdr:from>
    <cdr:to>
      <cdr:x>0.73233</cdr:x>
      <cdr:y>0.63224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>
          <a:off x="5544616" y="2664296"/>
          <a:ext cx="730674" cy="56805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0.78992</cdr:x>
      <cdr:y>0.78873</cdr:y>
    </cdr:from>
    <cdr:to>
      <cdr:x>0.85969</cdr:x>
      <cdr:y>0.88595</cdr:y>
    </cdr:to>
    <cdr:sp macro="" textlink="">
      <cdr:nvSpPr>
        <cdr:cNvPr id="24" name="Прямая со стрелкой 23"/>
        <cdr:cNvSpPr/>
      </cdr:nvSpPr>
      <cdr:spPr>
        <a:xfrm xmlns:a="http://schemas.openxmlformats.org/drawingml/2006/main" flipV="1">
          <a:off x="6768752" y="4032448"/>
          <a:ext cx="597855" cy="4970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0.5042</cdr:x>
      <cdr:y>0.85915</cdr:y>
    </cdr:from>
    <cdr:to>
      <cdr:x>0.59664</cdr:x>
      <cdr:y>0.88634</cdr:y>
    </cdr:to>
    <cdr:sp macro="" textlink="">
      <cdr:nvSpPr>
        <cdr:cNvPr id="25" name="Прямая со стрелкой 24"/>
        <cdr:cNvSpPr/>
      </cdr:nvSpPr>
      <cdr:spPr>
        <a:xfrm xmlns:a="http://schemas.openxmlformats.org/drawingml/2006/main" flipV="1">
          <a:off x="4320480" y="4392488"/>
          <a:ext cx="792088" cy="13899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0.67227</cdr:x>
      <cdr:y>0.85401</cdr:y>
    </cdr:from>
    <cdr:to>
      <cdr:x>0.7395</cdr:x>
      <cdr:y>0.87324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 flipV="1">
          <a:off x="5760639" y="4366199"/>
          <a:ext cx="576065" cy="9829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0.78992</cdr:x>
      <cdr:y>0.47887</cdr:y>
    </cdr:from>
    <cdr:to>
      <cdr:x>0.86678</cdr:x>
      <cdr:y>0.5493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6768752" y="2448272"/>
          <a:ext cx="658667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0.18605</cdr:x>
      <cdr:y>0.20833</cdr:y>
    </cdr:from>
    <cdr:to>
      <cdr:x>0.27907</cdr:x>
      <cdr:y>0.26389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828800" y="11430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0.25617</cdr:x>
      <cdr:y>0.36785</cdr:y>
    </cdr:from>
    <cdr:to>
      <cdr:x>0.32594</cdr:x>
      <cdr:y>0.43105</cdr:y>
    </cdr:to>
    <cdr:sp macro="" textlink="">
      <cdr:nvSpPr>
        <cdr:cNvPr id="29" name="TextBox 28"/>
        <cdr:cNvSpPr txBox="1"/>
      </cdr:nvSpPr>
      <cdr:spPr>
        <a:xfrm xmlns:a="http://schemas.openxmlformats.org/drawingml/2006/main" rot="2349606">
          <a:off x="2195114" y="1880675"/>
          <a:ext cx="597856" cy="323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68,4%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0.25592</cdr:x>
      <cdr:y>0.68901</cdr:y>
    </cdr:from>
    <cdr:to>
      <cdr:x>0.31992</cdr:x>
      <cdr:y>0.74698</cdr:y>
    </cdr:to>
    <cdr:sp macro="" textlink="">
      <cdr:nvSpPr>
        <cdr:cNvPr id="30" name="TextBox 1"/>
        <cdr:cNvSpPr txBox="1"/>
      </cdr:nvSpPr>
      <cdr:spPr>
        <a:xfrm xmlns:a="http://schemas.openxmlformats.org/drawingml/2006/main" rot="2302597">
          <a:off x="2192996" y="3522595"/>
          <a:ext cx="548413" cy="29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24,0%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0.39223</cdr:x>
      <cdr:y>0.73268</cdr:y>
    </cdr:from>
    <cdr:to>
      <cdr:x>0.46278</cdr:x>
      <cdr:y>0.80393</cdr:y>
    </cdr:to>
    <cdr:sp macro="" textlink="">
      <cdr:nvSpPr>
        <cdr:cNvPr id="31" name="TextBox 1"/>
        <cdr:cNvSpPr txBox="1"/>
      </cdr:nvSpPr>
      <cdr:spPr>
        <a:xfrm xmlns:a="http://schemas.openxmlformats.org/drawingml/2006/main" rot="2227359">
          <a:off x="3361038" y="3745898"/>
          <a:ext cx="604477" cy="36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24,5%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0.38923</cdr:x>
      <cdr:y>0.44811</cdr:y>
    </cdr:from>
    <cdr:to>
      <cdr:x>0.459</cdr:x>
      <cdr:y>0.50366</cdr:y>
    </cdr:to>
    <cdr:sp macro="" textlink="">
      <cdr:nvSpPr>
        <cdr:cNvPr id="32" name="TextBox 1"/>
        <cdr:cNvSpPr txBox="1"/>
      </cdr:nvSpPr>
      <cdr:spPr>
        <a:xfrm xmlns:a="http://schemas.openxmlformats.org/drawingml/2006/main" rot="20884115">
          <a:off x="3335267" y="2290980"/>
          <a:ext cx="597855" cy="284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109,0%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0.51669</cdr:x>
      <cdr:y>0.78084</cdr:y>
    </cdr:from>
    <cdr:to>
      <cdr:x>0.5795</cdr:x>
      <cdr:y>0.83639</cdr:y>
    </cdr:to>
    <cdr:sp macro="" textlink="">
      <cdr:nvSpPr>
        <cdr:cNvPr id="33" name="TextBox 1"/>
        <cdr:cNvSpPr txBox="1"/>
      </cdr:nvSpPr>
      <cdr:spPr>
        <a:xfrm xmlns:a="http://schemas.openxmlformats.org/drawingml/2006/main" rot="20038881">
          <a:off x="4427505" y="3992088"/>
          <a:ext cx="538216" cy="284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172,8%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0.50051</cdr:x>
      <cdr:y>0.40099</cdr:y>
    </cdr:from>
    <cdr:to>
      <cdr:x>0.59517</cdr:x>
      <cdr:y>0.46276</cdr:y>
    </cdr:to>
    <cdr:sp macro="" textlink="">
      <cdr:nvSpPr>
        <cdr:cNvPr id="34" name="TextBox 1"/>
        <cdr:cNvSpPr txBox="1"/>
      </cdr:nvSpPr>
      <cdr:spPr>
        <a:xfrm xmlns:a="http://schemas.openxmlformats.org/drawingml/2006/main" rot="20637921">
          <a:off x="4288861" y="2050093"/>
          <a:ext cx="811090" cy="315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161,3%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0.65856</cdr:x>
      <cdr:y>0.74723</cdr:y>
    </cdr:from>
    <cdr:to>
      <cdr:x>0.72833</cdr:x>
      <cdr:y>0.80171</cdr:y>
    </cdr:to>
    <cdr:sp macro="" textlink="">
      <cdr:nvSpPr>
        <cdr:cNvPr id="35" name="TextBox 1"/>
        <cdr:cNvSpPr txBox="1"/>
      </cdr:nvSpPr>
      <cdr:spPr>
        <a:xfrm xmlns:a="http://schemas.openxmlformats.org/drawingml/2006/main" rot="20656163">
          <a:off x="5643188" y="3820243"/>
          <a:ext cx="597856" cy="278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102,4%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0.65911</cdr:x>
      <cdr:y>0.50398</cdr:y>
    </cdr:from>
    <cdr:to>
      <cdr:x>0.72888</cdr:x>
      <cdr:y>0.55953</cdr:y>
    </cdr:to>
    <cdr:sp macro="" textlink="">
      <cdr:nvSpPr>
        <cdr:cNvPr id="37" name="TextBox 1"/>
        <cdr:cNvSpPr txBox="1"/>
      </cdr:nvSpPr>
      <cdr:spPr>
        <a:xfrm xmlns:a="http://schemas.openxmlformats.org/drawingml/2006/main" rot="1762263">
          <a:off x="5647846" y="2576632"/>
          <a:ext cx="597856" cy="284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43,7%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0.77174</cdr:x>
      <cdr:y>0.44697</cdr:y>
    </cdr:from>
    <cdr:to>
      <cdr:x>0.84633</cdr:x>
      <cdr:y>0.49894</cdr:y>
    </cdr:to>
    <cdr:sp macro="" textlink="">
      <cdr:nvSpPr>
        <cdr:cNvPr id="38" name="TextBox 1"/>
        <cdr:cNvSpPr txBox="1"/>
      </cdr:nvSpPr>
      <cdr:spPr>
        <a:xfrm xmlns:a="http://schemas.openxmlformats.org/drawingml/2006/main" rot="20300627">
          <a:off x="6612998" y="2285152"/>
          <a:ext cx="639122" cy="26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98,4%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0.79947</cdr:x>
      <cdr:y>0.75297</cdr:y>
    </cdr:from>
    <cdr:to>
      <cdr:x>0.87289</cdr:x>
      <cdr:y>0.80699</cdr:y>
    </cdr:to>
    <cdr:sp macro="" textlink="">
      <cdr:nvSpPr>
        <cdr:cNvPr id="39" name="TextBox 1"/>
        <cdr:cNvSpPr txBox="1"/>
      </cdr:nvSpPr>
      <cdr:spPr>
        <a:xfrm xmlns:a="http://schemas.openxmlformats.org/drawingml/2006/main" rot="19026196">
          <a:off x="6850634" y="3849599"/>
          <a:ext cx="629132" cy="276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350,7%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0.09796</cdr:x>
      <cdr:y>0.06011</cdr:y>
    </cdr:from>
    <cdr:to>
      <cdr:x>0.99806</cdr:x>
      <cdr:y>0.13905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4096" y="288032"/>
          <a:ext cx="7939307" cy="378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0.0898</cdr:x>
      <cdr:y>0.19535</cdr:y>
    </cdr:from>
    <cdr:to>
      <cdr:x>0.9899</cdr:x>
      <cdr:y>0.27025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2088" y="936104"/>
          <a:ext cx="7939307" cy="358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пошлина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0.09796</cdr:x>
      <cdr:y>0.33059</cdr:y>
    </cdr:from>
    <cdr:to>
      <cdr:x>0.99806</cdr:x>
      <cdr:y>0.40548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64096" y="1584176"/>
          <a:ext cx="7939307" cy="358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продажи материальных и не материальных активов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0.0999</cdr:x>
      <cdr:y>0.46584</cdr:y>
    </cdr:from>
    <cdr:to>
      <cdr:x>1</cdr:x>
      <cdr:y>0.54479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36104" y="2232248"/>
          <a:ext cx="7939307" cy="378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0.09796</cdr:x>
      <cdr:y>0.58605</cdr:y>
    </cdr:from>
    <cdr:to>
      <cdr:x>0.99806</cdr:x>
      <cdr:y>0.66297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64096" y="2808312"/>
          <a:ext cx="7939307" cy="368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0.08453</cdr:x>
      <cdr:y>0.87156</cdr:y>
    </cdr:from>
    <cdr:to>
      <cdr:x>0.97965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45595" y="4176464"/>
          <a:ext cx="7895365" cy="615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НДФЛ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0.0898</cdr:x>
      <cdr:y>0.73632</cdr:y>
    </cdr:from>
    <cdr:to>
      <cdr:x>0.9899</cdr:x>
      <cdr:y>0.81729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92088" y="3528392"/>
          <a:ext cx="7939307" cy="38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0.20718</cdr:x>
      <cdr:y>0.61429</cdr:y>
    </cdr:from>
    <cdr:to>
      <cdr:x>0.26825</cdr:x>
      <cdr:y>0.6978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1872208" y="3096344"/>
          <a:ext cx="551859" cy="420937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0.20226</cdr:x>
      <cdr:y>0.55898</cdr:y>
    </cdr:from>
    <cdr:to>
      <cdr:x>0.27716</cdr:x>
      <cdr:y>0.61744</cdr:y>
    </cdr:to>
    <cdr:sp macro="" textlink="">
      <cdr:nvSpPr>
        <cdr:cNvPr id="6" name="TextBox 5"/>
        <cdr:cNvSpPr txBox="1"/>
      </cdr:nvSpPr>
      <cdr:spPr>
        <a:xfrm xmlns:a="http://schemas.openxmlformats.org/drawingml/2006/main" rot="1860356">
          <a:off x="1827741" y="2817572"/>
          <a:ext cx="676834" cy="294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58,9%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0.36948</cdr:x>
      <cdr:y>0.52258</cdr:y>
    </cdr:from>
    <cdr:to>
      <cdr:x>0.39525</cdr:x>
      <cdr:y>0.67981</cdr:y>
    </cdr:to>
    <cdr:sp macro="" textlink="">
      <cdr:nvSpPr>
        <cdr:cNvPr id="7" name="TextBox 6"/>
        <cdr:cNvSpPr txBox="1"/>
      </cdr:nvSpPr>
      <cdr:spPr>
        <a:xfrm xmlns:a="http://schemas.openxmlformats.org/drawingml/2006/main" rot="2762381">
          <a:off x="3058964" y="2913924"/>
          <a:ext cx="792527" cy="232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96,5 %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0.48072</cdr:x>
      <cdr:y>0.55998</cdr:y>
    </cdr:from>
    <cdr:to>
      <cdr:x>0.55258</cdr:x>
      <cdr:y>0.61635</cdr:y>
    </cdr:to>
    <cdr:sp macro="" textlink="">
      <cdr:nvSpPr>
        <cdr:cNvPr id="8" name="TextBox 7"/>
        <cdr:cNvSpPr txBox="1"/>
      </cdr:nvSpPr>
      <cdr:spPr>
        <a:xfrm xmlns:a="http://schemas.openxmlformats.org/drawingml/2006/main" rot="2059438">
          <a:off x="4344049" y="2822636"/>
          <a:ext cx="649363" cy="28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88,3%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0.35062</cdr:x>
      <cdr:y>0.58571</cdr:y>
    </cdr:from>
    <cdr:to>
      <cdr:x>0.4064</cdr:x>
      <cdr:y>0.68571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3168352" y="2952328"/>
          <a:ext cx="504056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0.48608</cdr:x>
      <cdr:y>0.60262</cdr:y>
    </cdr:from>
    <cdr:to>
      <cdr:x>0.5578</cdr:x>
      <cdr:y>0.68571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4392488" y="3037564"/>
          <a:ext cx="648072" cy="4188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0.62155</cdr:x>
      <cdr:y>0.58571</cdr:y>
    </cdr:from>
    <cdr:to>
      <cdr:x>0.68262</cdr:x>
      <cdr:y>0.68592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5616624" y="2952328"/>
          <a:ext cx="551858" cy="50511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0.75701</cdr:x>
      <cdr:y>0.64286</cdr:y>
    </cdr:from>
    <cdr:to>
      <cdr:x>0.82843</cdr:x>
      <cdr:y>0.72773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6840760" y="3240360"/>
          <a:ext cx="645313" cy="42781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ysClr val="windowText" lastClr="000000">
              <a:lumMod val="85000"/>
              <a:lumOff val="15000"/>
            </a:sys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0.63396</cdr:x>
      <cdr:y>0.56455</cdr:y>
    </cdr:from>
    <cdr:to>
      <cdr:x>0.68761</cdr:x>
      <cdr:y>0.62234</cdr:y>
    </cdr:to>
    <cdr:sp macro="" textlink="">
      <cdr:nvSpPr>
        <cdr:cNvPr id="14" name="TextBox 1"/>
        <cdr:cNvSpPr txBox="1"/>
      </cdr:nvSpPr>
      <cdr:spPr>
        <a:xfrm xmlns:a="http://schemas.openxmlformats.org/drawingml/2006/main" rot="2002250">
          <a:off x="5728795" y="2845623"/>
          <a:ext cx="484808" cy="291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94,9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0.76024</cdr:x>
      <cdr:y>0.61189</cdr:y>
    </cdr:from>
    <cdr:to>
      <cdr:x>0.8321</cdr:x>
      <cdr:y>0.66826</cdr:y>
    </cdr:to>
    <cdr:sp macro="" textlink="">
      <cdr:nvSpPr>
        <cdr:cNvPr id="15" name="TextBox 1"/>
        <cdr:cNvSpPr txBox="1"/>
      </cdr:nvSpPr>
      <cdr:spPr>
        <a:xfrm xmlns:a="http://schemas.openxmlformats.org/drawingml/2006/main" rot="1619978">
          <a:off x="6869870" y="3084245"/>
          <a:ext cx="649363" cy="28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93,3%</a:t>
          </a: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0.22826</cdr:x>
      <cdr:y>0.44595</cdr:y>
    </cdr:from>
    <cdr:to>
      <cdr:x>0.32609</cdr:x>
      <cdr:y>0.5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512168" y="2376264"/>
          <a:ext cx="648072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0.36634</cdr:x>
      <cdr:y>0.38376</cdr:y>
    </cdr:from>
    <cdr:to>
      <cdr:x>0.44554</cdr:x>
      <cdr:y>0.47232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2819400" y="1981200"/>
          <a:ext cx="609600" cy="457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0.51087</cdr:x>
      <cdr:y>0.51351</cdr:y>
    </cdr:from>
    <cdr:to>
      <cdr:x>0.57609</cdr:x>
      <cdr:y>0.56757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3384375" y="2736305"/>
          <a:ext cx="432049" cy="28803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0.6413</cdr:x>
      <cdr:y>0.52703</cdr:y>
    </cdr:from>
    <cdr:to>
      <cdr:x>0.71126</cdr:x>
      <cdr:y>0.69201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4248472" y="2808311"/>
          <a:ext cx="463438" cy="87912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0.77562</cdr:x>
      <cdr:y>0.47061</cdr:y>
    </cdr:from>
    <cdr:to>
      <cdr:x>0.84987</cdr:x>
      <cdr:y>0.63297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969291" y="2429541"/>
          <a:ext cx="571504" cy="8382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0.22152</cdr:x>
      <cdr:y>0.4032</cdr:y>
    </cdr:from>
    <cdr:to>
      <cdr:x>0.31883</cdr:x>
      <cdr:y>0.45497</cdr:y>
    </cdr:to>
    <cdr:sp macro="" textlink="">
      <cdr:nvSpPr>
        <cdr:cNvPr id="7" name="TextBox 1"/>
        <cdr:cNvSpPr txBox="1"/>
      </cdr:nvSpPr>
      <cdr:spPr>
        <a:xfrm xmlns:a="http://schemas.openxmlformats.org/drawingml/2006/main" rot="19964961">
          <a:off x="1467542" y="2148504"/>
          <a:ext cx="644653" cy="27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112,9%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0.36679</cdr:x>
      <cdr:y>0.44442</cdr:y>
    </cdr:from>
    <cdr:to>
      <cdr:x>0.45508</cdr:x>
      <cdr:y>0.49623</cdr:y>
    </cdr:to>
    <cdr:sp macro="" textlink="">
      <cdr:nvSpPr>
        <cdr:cNvPr id="9" name="TextBox 1"/>
        <cdr:cNvSpPr txBox="1"/>
      </cdr:nvSpPr>
      <cdr:spPr>
        <a:xfrm xmlns:a="http://schemas.openxmlformats.org/drawingml/2006/main" rot="2395613">
          <a:off x="2822874" y="2294357"/>
          <a:ext cx="679520" cy="267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91,5%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0.51995</cdr:x>
      <cdr:y>0.41661</cdr:y>
    </cdr:from>
    <cdr:to>
      <cdr:x>0.5547</cdr:x>
      <cdr:y>0.54824</cdr:y>
    </cdr:to>
    <cdr:sp macro="" textlink="">
      <cdr:nvSpPr>
        <cdr:cNvPr id="11" name="TextBox 1"/>
        <cdr:cNvSpPr txBox="1"/>
      </cdr:nvSpPr>
      <cdr:spPr>
        <a:xfrm xmlns:a="http://schemas.openxmlformats.org/drawingml/2006/main" rot="2897596">
          <a:off x="3208919" y="2455544"/>
          <a:ext cx="701403" cy="230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89,2%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0.64746</cdr:x>
      <cdr:y>0.5406</cdr:y>
    </cdr:from>
    <cdr:to>
      <cdr:x>0.6822</cdr:x>
      <cdr:y>0.67222</cdr:y>
    </cdr:to>
    <cdr:sp macro="" textlink="">
      <cdr:nvSpPr>
        <cdr:cNvPr id="12" name="TextBox 1"/>
        <cdr:cNvSpPr txBox="1"/>
      </cdr:nvSpPr>
      <cdr:spPr>
        <a:xfrm xmlns:a="http://schemas.openxmlformats.org/drawingml/2006/main" rot="3229603">
          <a:off x="4053650" y="3116243"/>
          <a:ext cx="701349" cy="23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78,1%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0.77195</cdr:x>
      <cdr:y>0.48263</cdr:y>
    </cdr:from>
    <cdr:to>
      <cdr:x>0.87385</cdr:x>
      <cdr:y>0.53443</cdr:y>
    </cdr:to>
    <cdr:sp macro="" textlink="">
      <cdr:nvSpPr>
        <cdr:cNvPr id="13" name="TextBox 1"/>
        <cdr:cNvSpPr txBox="1"/>
      </cdr:nvSpPr>
      <cdr:spPr>
        <a:xfrm xmlns:a="http://schemas.openxmlformats.org/drawingml/2006/main" rot="18966673">
          <a:off x="5113969" y="2571712"/>
          <a:ext cx="675061" cy="27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139,2%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0.30203</cdr:x>
      <cdr:y>0.68718</cdr:y>
    </cdr:from>
    <cdr:to>
      <cdr:x>0.37389</cdr:x>
      <cdr:y>0.74355</cdr:y>
    </cdr:to>
    <cdr:sp macro="" textlink="">
      <cdr:nvSpPr>
        <cdr:cNvPr id="7" name="TextBox 6"/>
        <cdr:cNvSpPr txBox="1"/>
      </cdr:nvSpPr>
      <cdr:spPr>
        <a:xfrm xmlns:a="http://schemas.openxmlformats.org/drawingml/2006/main" rot="20063899">
          <a:off x="1913875" y="3612229"/>
          <a:ext cx="455356" cy="29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100" dirty="0" smtClean="0"/>
            <a:t>338,4%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0.29545</cdr:x>
      <cdr:y>0.69863</cdr:y>
    </cdr:from>
    <cdr:to>
      <cdr:x>0.43182</cdr:x>
      <cdr:y>0.79452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1872208" y="3672408"/>
          <a:ext cx="864096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0.57955</cdr:x>
      <cdr:y>0.58904</cdr:y>
    </cdr:from>
    <cdr:to>
      <cdr:x>0.75</cdr:x>
      <cdr:y>0.68493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V="1">
          <a:off x="3672408" y="3096344"/>
          <a:ext cx="1080120" cy="5040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ysDash"/>
          <a:tailEnd type="triangle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0.61977</cdr:x>
      <cdr:y>0.66324</cdr:y>
    </cdr:from>
    <cdr:to>
      <cdr:x>0.70565</cdr:x>
      <cdr:y>0.72104</cdr:y>
    </cdr:to>
    <cdr:sp macro="" textlink="">
      <cdr:nvSpPr>
        <cdr:cNvPr id="14" name="TextBox 1"/>
        <cdr:cNvSpPr txBox="1"/>
      </cdr:nvSpPr>
      <cdr:spPr>
        <a:xfrm xmlns:a="http://schemas.openxmlformats.org/drawingml/2006/main" rot="20076867">
          <a:off x="3927288" y="3486356"/>
          <a:ext cx="544187" cy="303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122,9%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0.18107</cdr:x>
      <cdr:y>0.51772</cdr:y>
    </cdr:from>
    <cdr:to>
      <cdr:x>0.35825</cdr:x>
      <cdr:y>0.60631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3784" y="210400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94,7 %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0.29919</cdr:x>
      <cdr:y>0.19879</cdr:y>
    </cdr:from>
    <cdr:to>
      <cdr:x>0.42913</cdr:x>
      <cdr:y>0.26966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3864" y="80786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5,3 %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88B5-CB17-4199-BBA1-5756B868BF66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A67F-10B7-4365-B110-411EA459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0267A-285D-47F3-9C82-58876661039B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40046-0B1C-4F54-BDFC-EC3D70B96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Администрация Треневского сельского поселения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ABE52C-4CB4-4B8F-8DA7-1B734A13ABC5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A866EC-6C0D-4007-A3B2-9BED97DFF6CC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D8FE9-FC71-4AA8-AB05-B5D0E7CA96D6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06D04-97F6-4094-B747-E63F690EDB79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883C9-364D-4D3F-9BF6-34E31B495BE9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5A338-EF7B-45CC-8865-DAD1C329BF7A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24CBF8-ADD9-4882-A517-86D5F9B85654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8738F-CCEC-4BDA-9049-A3818E74E1FC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B4A0AF-40A0-4949-B090-BA1FF5AF1D65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D8E2C-6A27-4292-8C36-24F09AD5E65E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6F054-7D08-4E0D-9853-52188C48C469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2A4411-14FA-43D2-B39C-F7948638B790}" type="datetime1">
              <a:rPr lang="ru-RU" smtClean="0"/>
              <a:pPr/>
              <a:t>21.05.2019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5233FEF-1346-49E4-B97E-34D6EC417B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hmDU2OgY_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872" y="0"/>
            <a:ext cx="972616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252320" cy="4536504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Треневского сельского поселения Миллеровского района  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за 2018 год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10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120" y="620688"/>
            <a:ext cx="7920880" cy="1080120"/>
          </a:xfrm>
        </p:spPr>
        <p:txBody>
          <a:bodyPr>
            <a:normAutofit/>
          </a:bodyPr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000" spc="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Показатели </a:t>
            </a:r>
            <a:r>
              <a:rPr lang="ru-RU" sz="2000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поступления </a:t>
            </a:r>
            <a:r>
              <a:rPr lang="ru-RU" sz="2000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доходов </a:t>
            </a:r>
            <a:r>
              <a:rPr lang="ru-RU" sz="2000" spc="5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от </a:t>
            </a:r>
            <a:r>
              <a:rPr lang="ru-RU" sz="2000" spc="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использования </a:t>
            </a:r>
            <a:r>
              <a:rPr lang="ru-RU" sz="2000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имущества,  находящегося</a:t>
            </a:r>
            <a:r>
              <a:rPr lang="ru-RU" sz="2000" spc="4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в государственной </a:t>
            </a:r>
            <a:r>
              <a:rPr lang="ru-RU" sz="2000" spc="4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 муниципальной </a:t>
            </a:r>
            <a:r>
              <a:rPr lang="ru-RU" sz="2000" spc="-3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собственности  в </a:t>
            </a:r>
            <a:r>
              <a:rPr lang="ru-RU" sz="2000" spc="-5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бюджете Треневского сельского поселения </a:t>
            </a:r>
            <a:r>
              <a:rPr lang="ru-RU" sz="2000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 района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77281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тыс.рублей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86575041"/>
              </p:ext>
            </p:extLst>
          </p:nvPr>
        </p:nvGraphicFramePr>
        <p:xfrm>
          <a:off x="395536" y="1647273"/>
          <a:ext cx="8550006" cy="49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11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7992888" cy="792088"/>
          </a:xfrm>
        </p:spPr>
        <p:txBody>
          <a:bodyPr>
            <a:normAutofit/>
          </a:bodyPr>
          <a:lstStyle/>
          <a:p>
            <a:pPr marL="2457450" marR="5080" indent="-2445385" algn="ctr">
              <a:lnSpc>
                <a:spcPts val="2500"/>
              </a:lnSpc>
            </a:pP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Динамика расходов </a:t>
            </a:r>
            <a:r>
              <a:rPr lang="ru-RU" sz="20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 Треневского сельского поселения</a:t>
            </a:r>
          </a:p>
          <a:p>
            <a:pPr marL="2457450" marR="5080" indent="-2445385" algn="ctr">
              <a:lnSpc>
                <a:spcPts val="2500"/>
              </a:lnSpc>
            </a:pPr>
            <a:r>
              <a:rPr lang="ru-RU" sz="20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 района  </a:t>
            </a:r>
            <a:r>
              <a:rPr lang="ru-RU" sz="2000" b="1" spc="1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 </a:t>
            </a:r>
            <a:r>
              <a:rPr lang="ru-RU" sz="20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2013-2018</a:t>
            </a:r>
            <a:r>
              <a:rPr lang="ru-RU" sz="2000" b="1" spc="-2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гг.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70652767"/>
              </p:ext>
            </p:extLst>
          </p:nvPr>
        </p:nvGraphicFramePr>
        <p:xfrm>
          <a:off x="107504" y="1628800"/>
          <a:ext cx="90364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11967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12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7920880" cy="792088"/>
          </a:xfrm>
        </p:spPr>
        <p:txBody>
          <a:bodyPr/>
          <a:lstStyle/>
          <a:p>
            <a:pPr algn="ctr"/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Структура </a:t>
            </a:r>
            <a:r>
              <a:rPr lang="ru-RU" sz="2000" b="1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расходов </a:t>
            </a:r>
            <a:r>
              <a:rPr lang="ru-RU" sz="20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Треневского сельского поселения </a:t>
            </a:r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  района </a:t>
            </a:r>
            <a:r>
              <a:rPr lang="ru-RU" sz="2000" b="1" spc="1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 </a:t>
            </a:r>
            <a:r>
              <a:rPr lang="ru-RU" sz="2000" b="1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2018</a:t>
            </a:r>
            <a:r>
              <a:rPr lang="ru-RU" sz="2000" b="1" spc="-2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году.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978641205"/>
              </p:ext>
            </p:extLst>
          </p:nvPr>
        </p:nvGraphicFramePr>
        <p:xfrm>
          <a:off x="179512" y="1412776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13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992888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spc="1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Динамика расходов бюджета </a:t>
            </a:r>
            <a:r>
              <a:rPr lang="ru-RU" sz="2000" b="1" spc="1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Треневского сельского </a:t>
            </a:r>
            <a:r>
              <a:rPr lang="ru-RU" sz="2000" b="1" spc="1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поселения Миллеровского </a:t>
            </a:r>
            <a:r>
              <a:rPr lang="ru-RU" sz="2000" b="1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 на культуру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культ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211727"/>
            <a:ext cx="2383517" cy="235968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049822099"/>
              </p:ext>
            </p:extLst>
          </p:nvPr>
        </p:nvGraphicFramePr>
        <p:xfrm>
          <a:off x="323528" y="1340768"/>
          <a:ext cx="662473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134076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14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792088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Динамика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расходов </a:t>
            </a:r>
            <a:r>
              <a:rPr lang="ru-RU" sz="2000" b="1" spc="-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</a:t>
            </a:r>
            <a:r>
              <a:rPr lang="ru-RU" sz="2000" b="1" spc="-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Треневского сельского </a:t>
            </a:r>
            <a:r>
              <a:rPr lang="ru-RU" sz="2000" b="1" spc="-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поселения Миллеровского </a:t>
            </a: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 </a:t>
            </a:r>
            <a:r>
              <a:rPr lang="ru-RU" sz="2000" b="1" spc="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на </a:t>
            </a:r>
            <a:r>
              <a:rPr lang="ru-RU" sz="2000" b="1" spc="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Социальную</a:t>
            </a:r>
            <a:r>
              <a:rPr lang="ru-RU" sz="2000" b="1" spc="10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4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политику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0527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k-anonsu-sots.-obsluz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42938"/>
            <a:ext cx="7632850" cy="541506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27853417"/>
              </p:ext>
            </p:extLst>
          </p:nvPr>
        </p:nvGraphicFramePr>
        <p:xfrm>
          <a:off x="1187624" y="1412776"/>
          <a:ext cx="63367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060848"/>
            <a:ext cx="4800600" cy="23672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</a:t>
            </a:r>
            <a:r>
              <a:rPr lang="ru-RU" sz="1900" b="1" dirty="0" smtClean="0">
                <a:solidFill>
                  <a:schemeClr val="tx1"/>
                </a:solidFill>
              </a:rPr>
              <a:t>Бюджет Треневского сельского </a:t>
            </a:r>
            <a:r>
              <a:rPr lang="ru-RU" sz="1900" b="1" dirty="0" smtClean="0">
                <a:solidFill>
                  <a:schemeClr val="tx1"/>
                </a:solidFill>
              </a:rPr>
              <a:t>поселения Миллеровского района 2018 года </a:t>
            </a:r>
            <a:r>
              <a:rPr lang="ru-RU" dirty="0" smtClean="0">
                <a:solidFill>
                  <a:schemeClr val="tx1"/>
                </a:solidFill>
              </a:rPr>
              <a:t>сформирован и исполнен в </a:t>
            </a:r>
            <a:r>
              <a:rPr lang="ru-RU" b="1" dirty="0" smtClean="0">
                <a:solidFill>
                  <a:schemeClr val="tx1"/>
                </a:solidFill>
              </a:rPr>
              <a:t>программной структуре расходов</a:t>
            </a:r>
            <a:r>
              <a:rPr lang="ru-RU" dirty="0" smtClean="0">
                <a:solidFill>
                  <a:schemeClr val="tx1"/>
                </a:solidFill>
              </a:rPr>
              <a:t> на основе утвержденных Администрацией </a:t>
            </a:r>
            <a:r>
              <a:rPr lang="ru-RU" dirty="0" smtClean="0">
                <a:solidFill>
                  <a:schemeClr val="tx1"/>
                </a:solidFill>
              </a:rPr>
              <a:t>Треневского сельского </a:t>
            </a:r>
            <a:r>
              <a:rPr lang="ru-RU" dirty="0" smtClean="0">
                <a:solidFill>
                  <a:schemeClr val="tx1"/>
                </a:solidFill>
              </a:rPr>
              <a:t>поселения </a:t>
            </a:r>
            <a:r>
              <a:rPr lang="ru-RU" b="1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муниципальных программ </a:t>
            </a:r>
            <a:r>
              <a:rPr lang="ru-RU" dirty="0" smtClean="0">
                <a:solidFill>
                  <a:schemeClr val="tx1"/>
                </a:solidFill>
              </a:rPr>
              <a:t>Треневского  </a:t>
            </a:r>
            <a:r>
              <a:rPr lang="ru-RU" dirty="0" smtClean="0">
                <a:solidFill>
                  <a:schemeClr val="tx1"/>
                </a:solidFill>
              </a:rPr>
              <a:t>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60432" y="0"/>
            <a:ext cx="576064" cy="40466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15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f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3286403" cy="1905000"/>
          </a:xfrm>
          <a:prstGeom prst="rect">
            <a:avLst/>
          </a:prstGeom>
        </p:spPr>
      </p:pic>
      <p:pic>
        <p:nvPicPr>
          <p:cNvPr id="7" name="Рисунок 6" descr="fi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2065" y="836712"/>
            <a:ext cx="397193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211960" y="4581128"/>
            <a:ext cx="4800600" cy="2133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их реализацию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</a:t>
            </a:r>
          </a:p>
          <a:p>
            <a:pPr algn="ctr"/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9 534,6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4868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исполнение бюджета на основе муниципальных программ Треневского сельского поселения Миллеровского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60432" y="0"/>
            <a:ext cx="504056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16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7992888" cy="792088"/>
          </a:xfrm>
        </p:spPr>
        <p:txBody>
          <a:bodyPr>
            <a:normAutofit/>
          </a:bodyPr>
          <a:lstStyle/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000" b="1" spc="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Стр</a:t>
            </a:r>
            <a:r>
              <a:rPr lang="ru-RU" sz="2000" b="1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уктура </a:t>
            </a:r>
            <a:r>
              <a:rPr lang="ru-RU" sz="20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программных </a:t>
            </a:r>
            <a:r>
              <a:rPr lang="ru-RU" sz="2000" b="1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расходов </a:t>
            </a:r>
            <a:r>
              <a:rPr lang="ru-RU" sz="20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 Треневского сельского</a:t>
            </a:r>
          </a:p>
          <a:p>
            <a:pPr marL="3627120" marR="5080" indent="-3615054" algn="ctr">
              <a:lnSpc>
                <a:spcPts val="2500"/>
              </a:lnSpc>
              <a:tabLst>
                <a:tab pos="502920" algn="l"/>
              </a:tabLst>
            </a:pPr>
            <a:r>
              <a:rPr lang="ru-RU" sz="20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поселения  Миллеровского  района в 2018 году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0_prichin-nov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653136"/>
            <a:ext cx="2606040" cy="202692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ZhmDU2OgY_4.jpg"/>
          <p:cNvPicPr/>
          <p:nvPr/>
        </p:nvPicPr>
        <p:blipFill>
          <a:blip r:embed="rId3" cstate="print"/>
          <a:srcRect l="5664" t="8861" r="7636" b="12152"/>
          <a:stretch>
            <a:fillRect/>
          </a:stretch>
        </p:blipFill>
        <p:spPr>
          <a:xfrm>
            <a:off x="0" y="3600450"/>
            <a:ext cx="4343400" cy="3257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17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8100392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Структура муниципальных </a:t>
            </a:r>
            <a:r>
              <a:rPr lang="ru-RU" sz="2000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программ Треневского сельского поселения Миллеровского </a:t>
            </a:r>
            <a:r>
              <a:rPr lang="ru-RU" sz="2000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 </a:t>
            </a:r>
            <a:r>
              <a:rPr lang="ru-RU" sz="2000" spc="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 </a:t>
            </a:r>
            <a:r>
              <a:rPr lang="ru-RU" sz="2000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2018</a:t>
            </a:r>
            <a:r>
              <a:rPr lang="ru-RU" sz="20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spc="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году.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39752" y="1484784"/>
            <a:ext cx="6804248" cy="4031952"/>
            <a:chOff x="3301777" y="1935857"/>
            <a:chExt cx="6804248" cy="4031952"/>
          </a:xfrm>
        </p:grpSpPr>
        <p:sp>
          <p:nvSpPr>
            <p:cNvPr id="7" name="Oval 60"/>
            <p:cNvSpPr>
              <a:spLocks noChangeArrowheads="1"/>
            </p:cNvSpPr>
            <p:nvPr/>
          </p:nvSpPr>
          <p:spPr bwMode="auto">
            <a:xfrm>
              <a:off x="4257675" y="5104209"/>
              <a:ext cx="5848350" cy="863600"/>
            </a:xfrm>
            <a:prstGeom prst="ellipse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Жилищно-коммунальное хозяйство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lang="ru-RU" sz="1400" dirty="0" smtClean="0">
                  <a:latin typeface="Times New Roman" pitchFamily="18" charset="0"/>
                  <a:cs typeface="Arial" pitchFamily="34" charset="0"/>
                </a:rPr>
                <a:t>507,8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5,3%)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61"/>
            <p:cNvSpPr>
              <a:spLocks noChangeArrowheads="1"/>
            </p:cNvSpPr>
            <p:nvPr/>
          </p:nvSpPr>
          <p:spPr bwMode="auto">
            <a:xfrm>
              <a:off x="3301777" y="3015977"/>
              <a:ext cx="4549775" cy="862012"/>
            </a:xfrm>
            <a:prstGeom prst="ellipse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Times New Roman" pitchFamily="18" charset="0"/>
                  <a:cs typeface="Arial" pitchFamily="34" charset="0"/>
                </a:rPr>
                <a:t>Развитие культуры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(3 497,1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36,7%)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auto">
            <a:xfrm>
              <a:off x="6038850" y="3648075"/>
              <a:ext cx="4067175" cy="766763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Социальная политика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(227,5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24%)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auto">
            <a:xfrm>
              <a:off x="3661817" y="1935857"/>
              <a:ext cx="3524250" cy="766762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Финансы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(5 275,7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55,3%)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auto">
            <a:xfrm>
              <a:off x="3589809" y="4096097"/>
              <a:ext cx="3535363" cy="1087437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Информационное общество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(1,3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0,1%)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auto">
            <a:xfrm>
              <a:off x="6670675" y="2583929"/>
              <a:ext cx="3435350" cy="992188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Противодействие преступности и защита от ЧС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(25,2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тыс. рублей –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0,2%)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AutoShape 68"/>
          <p:cNvSpPr>
            <a:spLocks noChangeArrowheads="1"/>
          </p:cNvSpPr>
          <p:nvPr/>
        </p:nvSpPr>
        <p:spPr bwMode="auto">
          <a:xfrm>
            <a:off x="-180528" y="1412776"/>
            <a:ext cx="3228975" cy="1852613"/>
          </a:xfrm>
          <a:prstGeom prst="cloudCallout">
            <a:avLst>
              <a:gd name="adj1" fmla="val -9824"/>
              <a:gd name="adj2" fmla="val 7225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Всего: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cs typeface="Arial" pitchFamily="34" charset="0"/>
              </a:rPr>
              <a:t>9 534,6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тыс. рублей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a7be91f5863z2yg4xcd141482737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49344"/>
            <a:ext cx="3923928" cy="2808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18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920880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Структура </a:t>
            </a:r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безвозмездных поступлений </a:t>
            </a:r>
            <a:r>
              <a:rPr lang="ru-RU" sz="20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</a:t>
            </a:r>
            <a:r>
              <a:rPr lang="ru-RU" sz="2000" b="1" spc="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Треневского сельского поселения М</a:t>
            </a:r>
            <a:r>
              <a:rPr lang="ru-RU" sz="20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иллеровского</a:t>
            </a:r>
            <a:r>
              <a:rPr lang="ru-RU" sz="2000" b="1" spc="33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 </a:t>
            </a:r>
            <a:r>
              <a:rPr lang="ru-RU" sz="2000" b="1" spc="-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1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 </a:t>
            </a:r>
            <a:r>
              <a:rPr lang="ru-RU" sz="2000" b="1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2018</a:t>
            </a:r>
            <a:r>
              <a:rPr lang="ru-RU" sz="2000" b="1" spc="-3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году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1397000"/>
          <a:ext cx="65763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0"/>
            <a:ext cx="432048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19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848872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b="1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Объем </a:t>
            </a:r>
            <a:r>
              <a:rPr lang="ru-RU" sz="22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безвозмездных поступлений от других бюджетов бюджетной системы Российской Федерации в </a:t>
            </a:r>
            <a:r>
              <a:rPr lang="ru-RU" sz="22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 </a:t>
            </a:r>
            <a:r>
              <a:rPr lang="ru-RU" sz="22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Треневского </a:t>
            </a:r>
            <a:r>
              <a:rPr lang="ru-RU" sz="2200" b="1" spc="-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сельского поселения</a:t>
            </a:r>
            <a:r>
              <a:rPr lang="ru-RU" sz="2200" b="1" spc="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2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</a:t>
            </a:r>
            <a:r>
              <a:rPr lang="ru-RU" sz="2200" b="1" spc="33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2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1" y="2060849"/>
          <a:ext cx="8172400" cy="479715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029390"/>
                <a:gridCol w="877573"/>
                <a:gridCol w="954129"/>
                <a:gridCol w="965563"/>
                <a:gridCol w="1122854"/>
                <a:gridCol w="1111447"/>
                <a:gridCol w="1111444"/>
              </a:tblGrid>
              <a:tr h="1375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8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8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8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8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300" b="1" i="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10 298,6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2 468,9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604,0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1 044,0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1 068,6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3 747,2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</a:tr>
              <a:tr h="84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221,5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516,2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2 245,0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</a:tr>
              <a:tr h="844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149,5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154,6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164,9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192,9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</a:tr>
              <a:tr h="889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Субсидии и иные межбюджетные трансферты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10 149,1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2 314,3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439,1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647,5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378,9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1 309,3</a:t>
                      </a:r>
                      <a:endParaRPr lang="ru-RU" sz="13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40" marR="4904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2440" y="188640"/>
            <a:ext cx="360040" cy="21602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992888" cy="7200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параметры бюджета Треневского сельского поселения </a:t>
            </a:r>
          </a:p>
          <a:p>
            <a:pPr algn="ctr"/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за 2018 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год</a:t>
            </a:r>
            <a:endParaRPr lang="ru-RU" sz="2000" dirty="0" smtClean="0"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9504" y="332656"/>
            <a:ext cx="4464496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8369" name="Рисунок 0" descr="ZhmDU2OgY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627784" cy="2332937"/>
          </a:xfrm>
          <a:prstGeom prst="rect">
            <a:avLst/>
          </a:prstGeom>
          <a:noFill/>
        </p:spPr>
      </p:pic>
      <p:pic>
        <p:nvPicPr>
          <p:cNvPr id="58370" name="Picture 2" descr="ZhmDU2OgY_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43608" y="4725144"/>
            <a:ext cx="2016225" cy="1701189"/>
          </a:xfrm>
          <a:prstGeom prst="rect">
            <a:avLst/>
          </a:prstGeom>
          <a:noFill/>
        </p:spPr>
      </p:pic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3347864" y="5013176"/>
            <a:ext cx="2880320" cy="17336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1"/>
            </a:solidFill>
            <a:round/>
            <a:headEnd/>
            <a:tailEnd/>
          </a:ln>
          <a:effectLst>
            <a:prstShdw prst="shdw13" dist="53882" dir="13500000">
              <a:srgbClr val="974706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Дефицит (профицит)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604,9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3635896" y="2636912"/>
            <a:ext cx="2486025" cy="714375"/>
          </a:xfrm>
          <a:prstGeom prst="curvedUpArrow">
            <a:avLst>
              <a:gd name="adj1" fmla="val 69600"/>
              <a:gd name="adj2" fmla="val 139200"/>
              <a:gd name="adj3" fmla="val 3333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rot="10800000">
            <a:off x="3347864" y="1844824"/>
            <a:ext cx="2486025" cy="714375"/>
          </a:xfrm>
          <a:prstGeom prst="curvedUpArrow">
            <a:avLst>
              <a:gd name="adj1" fmla="val 69600"/>
              <a:gd name="adj2" fmla="val 139200"/>
              <a:gd name="adj3" fmla="val 33333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 rot="5400000">
            <a:off x="4065860" y="3503092"/>
            <a:ext cx="1440160" cy="143599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539552" y="1772816"/>
            <a:ext cx="2880320" cy="20044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10 670,2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6084168" y="1844824"/>
            <a:ext cx="2880319" cy="18646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10 065,3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344" y="12687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6456" y="0"/>
            <a:ext cx="288032" cy="260648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8100392" cy="720080"/>
          </a:xfrm>
        </p:spPr>
        <p:txBody>
          <a:bodyPr>
            <a:normAutofit/>
          </a:bodyPr>
          <a:lstStyle/>
          <a:p>
            <a:pPr marL="12700" algn="ctr"/>
            <a:r>
              <a:rPr lang="ru-RU" sz="2000" b="1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Исполнение</a:t>
            </a:r>
            <a:r>
              <a:rPr lang="ru-RU" sz="2000" b="1" spc="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доходов</a:t>
            </a:r>
            <a:r>
              <a:rPr lang="ru-RU" sz="2000" b="1" spc="4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</a:t>
            </a:r>
            <a:r>
              <a:rPr lang="ru-RU" sz="2000" b="1" spc="-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Треневского сельского поселения </a:t>
            </a:r>
            <a:r>
              <a:rPr lang="ru-RU" sz="2000" b="1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 </a:t>
            </a:r>
            <a:r>
              <a:rPr lang="ru-RU" sz="2000" b="1" spc="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</a:t>
            </a:r>
            <a:r>
              <a:rPr lang="ru-RU" sz="2000" b="1" spc="-1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за</a:t>
            </a:r>
            <a:r>
              <a:rPr lang="ru-RU" sz="2000" b="1" spc="-1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2018</a:t>
            </a:r>
            <a:r>
              <a:rPr lang="ru-RU" sz="2000" b="1" spc="-14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7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год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188641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395536" y="2996952"/>
            <a:ext cx="1500187" cy="311150"/>
          </a:xfrm>
          <a:prstGeom prst="downArrow">
            <a:avLst>
              <a:gd name="adj1" fmla="val 48796"/>
              <a:gd name="adj2" fmla="val 3736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716016" y="2996952"/>
            <a:ext cx="1500188" cy="311150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2555776" y="2996952"/>
            <a:ext cx="1500188" cy="322262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644008" y="335699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Дотации бюджетам сельских поселений  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2 245,0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2339752" y="3356992"/>
            <a:ext cx="1863725" cy="609823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 от использования имущества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219,5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179512" y="3356992"/>
            <a:ext cx="1863725" cy="53781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 на доходы физических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3 955,2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4644008" y="407707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Субвенции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192,9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2411760" y="407707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Штрафы, санкции, возмещение ущерба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87,0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191672" y="4293096"/>
          <a:ext cx="295232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179512" y="4005064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совокупный доход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384,0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4644008" y="4797152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межбюджетные трансферты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1 309,3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1" name="AutoShape 1"/>
          <p:cNvSpPr>
            <a:spLocks noChangeArrowheads="1"/>
          </p:cNvSpPr>
          <p:nvPr/>
        </p:nvSpPr>
        <p:spPr bwMode="auto">
          <a:xfrm>
            <a:off x="179512" y="4725144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имущество     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238,5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251520" y="5445224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Государственная пошлина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38,8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-9927"/>
            <a:ext cx="232820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2488" algn="l"/>
              </a:tabLst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24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6" name="AutoShape 26"/>
          <p:cNvSpPr>
            <a:spLocks noChangeArrowheads="1"/>
          </p:cNvSpPr>
          <p:nvPr/>
        </p:nvSpPr>
        <p:spPr bwMode="auto">
          <a:xfrm>
            <a:off x="251520" y="1268760"/>
            <a:ext cx="1768475" cy="167322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6 616,5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2411760" y="1268760"/>
            <a:ext cx="1768475" cy="1690688"/>
          </a:xfrm>
          <a:prstGeom prst="flowChartConnector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306,5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>
            <a:off x="4572000" y="1196752"/>
            <a:ext cx="1785937" cy="1720850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3 747,2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>
            <a:off x="6876256" y="1412776"/>
            <a:ext cx="2046734" cy="172819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Доходы 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10 670,2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3728" y="1916832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1844824"/>
            <a:ext cx="37529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372200" y="1844824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668344" y="10527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6456" y="0"/>
            <a:ext cx="288032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8680"/>
            <a:ext cx="8172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marR="5080" indent="-749935" algn="ctr">
              <a:lnSpc>
                <a:spcPts val="2500"/>
              </a:lnSpc>
            </a:pPr>
            <a:r>
              <a:rPr lang="ru-RU" sz="2000" b="1" spc="-5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Динамика </a:t>
            </a:r>
            <a:r>
              <a:rPr lang="ru-RU" sz="2000" b="1" spc="-6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доходов </a:t>
            </a:r>
            <a:r>
              <a:rPr lang="ru-RU" sz="2000" b="1" spc="-4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консолидированного</a:t>
            </a:r>
            <a:r>
              <a:rPr lang="ru-RU" sz="2000" b="1" spc="-18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 </a:t>
            </a:r>
            <a:r>
              <a:rPr lang="ru-RU" sz="2000" b="1" spc="114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 </a:t>
            </a:r>
            <a:r>
              <a:rPr lang="ru-RU" sz="2000" b="1" spc="-8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 Треневского сельского поселения </a:t>
            </a:r>
            <a:r>
              <a:rPr lang="ru-RU" sz="2000" b="1" spc="-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</a:t>
            </a:r>
            <a:r>
              <a:rPr lang="ru-RU" sz="20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6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08438102"/>
              </p:ext>
            </p:extLst>
          </p:nvPr>
        </p:nvGraphicFramePr>
        <p:xfrm>
          <a:off x="1043608" y="1484784"/>
          <a:ext cx="786755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6456" y="0"/>
            <a:ext cx="288032" cy="40466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8100392" cy="72008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собственных доходов бюджета Миллеровского района</a:t>
            </a: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052736"/>
          <a:ext cx="8460433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8464" y="0"/>
            <a:ext cx="216024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8064896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бюджета Треневского сельского поселения Миллеровского района в 2013-2018 гг.</a:t>
            </a: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96043653"/>
              </p:ext>
            </p:extLst>
          </p:nvPr>
        </p:nvGraphicFramePr>
        <p:xfrm>
          <a:off x="323528" y="1628800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6456" y="0"/>
            <a:ext cx="288032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8100392" cy="936104"/>
          </a:xfrm>
        </p:spPr>
        <p:txBody>
          <a:bodyPr>
            <a:normAutofit/>
          </a:bodyPr>
          <a:lstStyle/>
          <a:p>
            <a:r>
              <a:rPr lang="ru-RU" sz="2000" b="1" spc="-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Объем </a:t>
            </a: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налоговых </a:t>
            </a:r>
            <a:r>
              <a:rPr lang="ru-RU" sz="2000" b="1" spc="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и </a:t>
            </a: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неналоговых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доходов </a:t>
            </a:r>
            <a:r>
              <a:rPr lang="ru-RU" sz="2000" b="1" spc="-1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Треневского сельского поселения </a:t>
            </a:r>
            <a:r>
              <a:rPr lang="ru-RU" sz="2000" b="1" spc="-95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Миллеровскоrо</a:t>
            </a:r>
            <a:r>
              <a:rPr lang="ru-RU" sz="2000" b="1" spc="15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</a:t>
            </a:r>
            <a:r>
              <a:rPr lang="ru-RU" sz="20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в</a:t>
            </a:r>
            <a:r>
              <a:rPr lang="ru-RU" sz="2000" b="1" spc="-1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2018</a:t>
            </a: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2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году</a:t>
            </a:r>
            <a:r>
              <a:rPr lang="ru-RU" sz="2000" b="1" spc="-6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составил</a:t>
            </a:r>
            <a:r>
              <a:rPr lang="ru-RU" sz="2000" b="1" spc="10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6 923,0</a:t>
            </a:r>
            <a:r>
              <a:rPr lang="ru-RU" sz="2000" b="1" spc="-31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тыс. рублей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14401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041320545"/>
              </p:ext>
            </p:extLst>
          </p:nvPr>
        </p:nvGraphicFramePr>
        <p:xfrm>
          <a:off x="0" y="1340768"/>
          <a:ext cx="914400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8464" y="0"/>
            <a:ext cx="216024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20688"/>
            <a:ext cx="7920880" cy="1080120"/>
          </a:xfrm>
        </p:spPr>
        <p:txBody>
          <a:bodyPr>
            <a:normAutofit fontScale="85000" lnSpcReduction="10000"/>
          </a:bodyPr>
          <a:lstStyle/>
          <a:p>
            <a:pPr marL="3364229" marR="5080" indent="-3351529" algn="ctr">
              <a:lnSpc>
                <a:spcPts val="2500"/>
              </a:lnSpc>
            </a:pPr>
            <a:r>
              <a:rPr lang="ru-RU" sz="2400" b="1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Структура налоговых и неналоговых доходов бюджета</a:t>
            </a:r>
          </a:p>
          <a:p>
            <a:pPr marL="3364229" marR="5080" indent="-3351529">
              <a:lnSpc>
                <a:spcPts val="2500"/>
              </a:lnSpc>
            </a:pPr>
            <a:r>
              <a:rPr lang="ru-RU" sz="2400" b="1" spc="-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Треневского сельского поселения Миллеровского района в 2018 году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9512" y="1772816"/>
          <a:ext cx="8820472" cy="479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6456" y="0"/>
            <a:ext cx="288032" cy="3326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92696"/>
            <a:ext cx="7848872" cy="720080"/>
          </a:xfrm>
        </p:spPr>
        <p:txBody>
          <a:bodyPr/>
          <a:lstStyle/>
          <a:p>
            <a:pPr algn="ctr"/>
            <a:r>
              <a:rPr lang="ru-RU" sz="2000" b="1" spc="-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Государственная </a:t>
            </a:r>
            <a:r>
              <a:rPr lang="ru-RU" sz="2000" b="1" spc="-8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пошлина </a:t>
            </a:r>
            <a:r>
              <a:rPr lang="ru-RU" sz="2000" b="1" spc="-11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бюджета Треневского сельского поселения </a:t>
            </a:r>
            <a:r>
              <a:rPr lang="ru-RU" sz="2000" b="1" spc="-9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Миллеровского</a:t>
            </a:r>
            <a:r>
              <a:rPr lang="ru-RU" sz="2000" b="1" spc="37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2000" b="1" spc="-9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района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332657"/>
            <a:ext cx="5791200" cy="2160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Администрация Треневского сельского поселения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065440252"/>
              </p:ext>
            </p:extLst>
          </p:nvPr>
        </p:nvGraphicFramePr>
        <p:xfrm>
          <a:off x="611560" y="1268760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11967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545</TotalTime>
  <Words>840</Words>
  <Application>Microsoft Office PowerPoint</Application>
  <PresentationFormat>Экран (4:3)</PresentationFormat>
  <Paragraphs>265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70</cp:revision>
  <dcterms:created xsi:type="dcterms:W3CDTF">2019-05-20T06:19:50Z</dcterms:created>
  <dcterms:modified xsi:type="dcterms:W3CDTF">2019-05-21T08:19:28Z</dcterms:modified>
</cp:coreProperties>
</file>