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3.xml" ContentType="application/vnd.openxmlformats-officedocument.drawingml.chartshapes+xml"/>
  <Override PartName="/ppt/charts/chart11.xml" ContentType="application/vnd.openxmlformats-officedocument.drawingml.chart+xml"/>
  <Override PartName="/ppt/drawings/drawing4.xml" ContentType="application/vnd.openxmlformats-officedocument.drawingml.chartshapes+xml"/>
  <Override PartName="/ppt/charts/chart12.xml" ContentType="application/vnd.openxmlformats-officedocument.drawingml.chart+xml"/>
  <Override PartName="/ppt/drawings/drawing5.xml" ContentType="application/vnd.openxmlformats-officedocument.drawingml.chartshapes+xml"/>
  <Override PartName="/ppt/charts/chart1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346" r:id="rId2"/>
    <p:sldId id="360" r:id="rId3"/>
    <p:sldId id="357" r:id="rId4"/>
    <p:sldId id="361" r:id="rId5"/>
    <p:sldId id="362" r:id="rId6"/>
    <p:sldId id="379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80" r:id="rId17"/>
    <p:sldId id="373" r:id="rId18"/>
    <p:sldId id="374" r:id="rId19"/>
    <p:sldId id="375" r:id="rId20"/>
    <p:sldId id="376" r:id="rId21"/>
    <p:sldId id="377" r:id="rId22"/>
    <p:sldId id="3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234281"/>
    <a:srgbClr val="18D244"/>
    <a:srgbClr val="00B415"/>
    <a:srgbClr val="008000"/>
    <a:srgbClr val="00B0F0"/>
    <a:srgbClr val="0091EA"/>
    <a:srgbClr val="FF00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8" autoAdjust="0"/>
    <p:restoredTop sz="94660"/>
  </p:normalViewPr>
  <p:slideViewPr>
    <p:cSldViewPr>
      <p:cViewPr>
        <p:scale>
          <a:sx n="100" d="100"/>
          <a:sy n="100" d="100"/>
        </p:scale>
        <p:origin x="-207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Туриловского сельского поселения Миллеровского района</c:v>
                </c:pt>
              </c:strCache>
            </c:strRef>
          </c:tx>
          <c:invertIfNegative val="0"/>
          <c:cat>
            <c:numRef>
              <c:f>Лист1!$A$2:$A$8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11618.9</c:v>
                </c:pt>
                <c:pt idx="1">
                  <c:v>1057.9000000000001</c:v>
                </c:pt>
                <c:pt idx="2">
                  <c:v>17131.2</c:v>
                </c:pt>
                <c:pt idx="3">
                  <c:v>8104.7</c:v>
                </c:pt>
                <c:pt idx="4">
                  <c:v>10670.2</c:v>
                </c:pt>
                <c:pt idx="5">
                  <c:v>10883.6</c:v>
                </c:pt>
                <c:pt idx="6">
                  <c:v>11760.7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967424"/>
        <c:axId val="192968960"/>
      </c:barChart>
      <c:catAx>
        <c:axId val="19296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92968960"/>
        <c:crosses val="autoZero"/>
        <c:auto val="1"/>
        <c:lblAlgn val="ctr"/>
        <c:lblOffset val="100"/>
        <c:noMultiLvlLbl val="0"/>
      </c:catAx>
      <c:valAx>
        <c:axId val="1929689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92967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239821111694225"/>
          <c:y val="3.4932349323493282E-2"/>
          <c:w val="0.86944997134299673"/>
          <c:h val="0.871849376761486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848836029317921E-2"/>
                  <c:y val="-2.1223813812941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749878478973841E-2"/>
                  <c:y val="-4.4135746869279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0982954053033223E-2"/>
                  <c:y val="-4.0904204317633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1508543373163665E-3"/>
                  <c:y val="-3.6601291997172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9504956927439421E-3"/>
                  <c:y val="-1.7220172201722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467504803345141E-2"/>
                  <c:y val="-3.98330282515423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4323.2</c:v>
                </c:pt>
                <c:pt idx="1">
                  <c:v>3955.5</c:v>
                </c:pt>
                <c:pt idx="2" formatCode="0.0">
                  <c:v>3527</c:v>
                </c:pt>
                <c:pt idx="3">
                  <c:v>2755.3</c:v>
                </c:pt>
                <c:pt idx="4">
                  <c:v>3835.1</c:v>
                </c:pt>
                <c:pt idx="5">
                  <c:v>4292.4000000000005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701888"/>
        <c:axId val="209724160"/>
        <c:axId val="0"/>
      </c:bar3DChart>
      <c:catAx>
        <c:axId val="20970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9724160"/>
        <c:crosses val="autoZero"/>
        <c:auto val="1"/>
        <c:lblAlgn val="ctr"/>
        <c:lblOffset val="100"/>
        <c:noMultiLvlLbl val="0"/>
      </c:catAx>
      <c:valAx>
        <c:axId val="209724160"/>
        <c:scaling>
          <c:orientation val="minMax"/>
          <c:max val="5000"/>
          <c:min val="1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9701888"/>
        <c:crosses val="autoZero"/>
        <c:crossBetween val="between"/>
        <c:majorUnit val="1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239821111694225"/>
          <c:y val="3.4932349323493282E-2"/>
          <c:w val="0.86944997134299673"/>
          <c:h val="0.871849376761486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415"/>
            </a:solidFill>
          </c:spPr>
          <c:invertIfNegative val="0"/>
          <c:dLbls>
            <c:dLbl>
              <c:idx val="0"/>
              <c:layout>
                <c:manualLayout>
                  <c:x val="1.1848836029317921E-2"/>
                  <c:y val="-2.1223813812941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749878478973841E-2"/>
                  <c:y val="-4.4135746869279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0982954053033223E-2"/>
                  <c:y val="-4.0904204317633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1508543373163665E-3"/>
                  <c:y val="-3.6601291997172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9504956927439421E-3"/>
                  <c:y val="-1.7220172201722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467504803345141E-2"/>
                  <c:y val="-3.98330282515423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Лист1!$B$2:$B$7</c:f>
              <c:numCache>
                <c:formatCode>0.0</c:formatCode>
                <c:ptCount val="6"/>
                <c:pt idx="0" formatCode="General">
                  <c:v>3955.5</c:v>
                </c:pt>
                <c:pt idx="1">
                  <c:v>3527</c:v>
                </c:pt>
                <c:pt idx="2" formatCode="General">
                  <c:v>2755.3</c:v>
                </c:pt>
                <c:pt idx="3" formatCode="General">
                  <c:v>3835.1</c:v>
                </c:pt>
                <c:pt idx="4" formatCode="General">
                  <c:v>4292.3999999999996</c:v>
                </c:pt>
                <c:pt idx="5" formatCode="General">
                  <c:v>5216.2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3779584"/>
        <c:axId val="194036864"/>
        <c:axId val="0"/>
      </c:bar3DChart>
      <c:catAx>
        <c:axId val="193779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4036864"/>
        <c:crosses val="autoZero"/>
        <c:auto val="1"/>
        <c:lblAlgn val="ctr"/>
        <c:lblOffset val="100"/>
        <c:noMultiLvlLbl val="0"/>
      </c:catAx>
      <c:valAx>
        <c:axId val="194036864"/>
        <c:scaling>
          <c:orientation val="minMax"/>
          <c:max val="5000"/>
          <c:min val="1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3779584"/>
        <c:crosses val="autoZero"/>
        <c:crossBetween val="between"/>
        <c:majorUnit val="1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73861490137471E-2"/>
          <c:y val="1.3892101790820822E-2"/>
          <c:w val="0.91424879558836902"/>
          <c:h val="0.8987285278804638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9.7144917953958052E-3"/>
                  <c:y val="-5.5671537926235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178117048346057E-2"/>
                  <c:y val="-4.7320807237299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758881070680677E-3"/>
                  <c:y val="-0.125399749559606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3408942950885835E-3"/>
                  <c:y val="-0.2167795063352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450381679389441E-2"/>
                  <c:y val="-3.3402922755741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1170603674540802E-3"/>
                  <c:y val="-3.3420384951880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185.1</c:v>
                </c:pt>
                <c:pt idx="1">
                  <c:v>227.5</c:v>
                </c:pt>
                <c:pt idx="2">
                  <c:v>214.5</c:v>
                </c:pt>
                <c:pt idx="3">
                  <c:v>218.8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8100736"/>
        <c:axId val="208127488"/>
      </c:barChart>
      <c:catAx>
        <c:axId val="20810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8127488"/>
        <c:crosses val="autoZero"/>
        <c:auto val="1"/>
        <c:lblAlgn val="ctr"/>
        <c:lblOffset val="100"/>
        <c:noMultiLvlLbl val="0"/>
      </c:catAx>
      <c:valAx>
        <c:axId val="208127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8100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46200294821702"/>
          <c:y val="4.8348717594439379E-2"/>
          <c:w val="0.59111371539866764"/>
          <c:h val="0.7971689913912022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Программые расходы</c:v>
                </c:pt>
                <c:pt idx="1">
                  <c:v>Непрограммые 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96.2</c:v>
                </c:pt>
                <c:pt idx="1">
                  <c:v>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955143935809785E-2"/>
          <c:y val="7.5977035889381761E-2"/>
          <c:w val="0.56392544791826704"/>
          <c:h val="0.815700914744147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2.6357765053969022E-2"/>
                  <c:y val="-2.269117303733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426919407815524"/>
                  <c:y val="-4.4604070717575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Дотация - 3 480,8 тыс. рублей</c:v>
                </c:pt>
                <c:pt idx="1">
                  <c:v>Субвенции - 176,3 тыс.рублей</c:v>
                </c:pt>
                <c:pt idx="2">
                  <c:v>Иные МБТ - 800,8 тыс.рублей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 formatCode="0.0">
                  <c:v>3480.8</c:v>
                </c:pt>
                <c:pt idx="1">
                  <c:v>176.3</c:v>
                </c:pt>
                <c:pt idx="2">
                  <c:v>800.8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55220567308604"/>
          <c:y val="0.16737692372684068"/>
          <c:w val="0.3103815577269709"/>
          <c:h val="0.382196709294246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1628051424791139E-3"/>
                  <c:y val="0.328192956992617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3730939066594071E-3"/>
                  <c:y val="0.105489842465390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906900746096644E-2"/>
                  <c:y val="0.221642275403480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850339102029421E-2"/>
                  <c:y val="0.158510581870259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4060864260729921E-2"/>
                  <c:y val="0.173117950844572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377514720582268E-2"/>
                  <c:y val="0.153913097987781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5325246907673628E-2"/>
                  <c:y val="0.1203631385699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0281973816717123E-3"/>
                  <c:y val="0.61990647962591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9150</c:v>
                </c:pt>
                <c:pt idx="1">
                  <c:v>9974.7000000000007</c:v>
                </c:pt>
                <c:pt idx="2">
                  <c:v>16087.2</c:v>
                </c:pt>
                <c:pt idx="3">
                  <c:v>7036.1</c:v>
                </c:pt>
                <c:pt idx="4">
                  <c:v>6923</c:v>
                </c:pt>
                <c:pt idx="5">
                  <c:v>7152.2</c:v>
                </c:pt>
                <c:pt idx="6">
                  <c:v>7033.7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3174912"/>
        <c:axId val="193180800"/>
        <c:axId val="0"/>
      </c:bar3DChart>
      <c:catAx>
        <c:axId val="193174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3180800"/>
        <c:crosses val="autoZero"/>
        <c:auto val="1"/>
        <c:lblAlgn val="ctr"/>
        <c:lblOffset val="100"/>
        <c:noMultiLvlLbl val="0"/>
      </c:catAx>
      <c:valAx>
        <c:axId val="193180800"/>
        <c:scaling>
          <c:orientation val="minMax"/>
          <c:max val="2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3174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7152.2</c:v>
                </c:pt>
                <c:pt idx="1">
                  <c:v>7033.7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3731.4</c:v>
                </c:pt>
                <c:pt idx="1">
                  <c:v>4457.8999999999996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93036288"/>
        <c:axId val="193037824"/>
        <c:axId val="0"/>
      </c:bar3DChart>
      <c:catAx>
        <c:axId val="19303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3037824"/>
        <c:crosses val="autoZero"/>
        <c:auto val="1"/>
        <c:lblAlgn val="ctr"/>
        <c:lblOffset val="100"/>
        <c:noMultiLvlLbl val="0"/>
      </c:catAx>
      <c:valAx>
        <c:axId val="193037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3036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14647198226431"/>
          <c:y val="0.10950929458559948"/>
          <c:w val="0.30438103610835054"/>
          <c:h val="0.3531463592824092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01755030902673"/>
          <c:y val="0.10086648510078942"/>
          <c:w val="0.41716955173298331"/>
          <c:h val="0.899133523203216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21"/>
          </c:dPt>
          <c:dPt>
            <c:idx val="2"/>
            <c:bubble3D val="0"/>
            <c:explosion val="22"/>
          </c:dPt>
          <c:dPt>
            <c:idx val="4"/>
            <c:bubble3D val="0"/>
            <c:explosion val="27"/>
          </c:dPt>
          <c:dPt>
            <c:idx val="6"/>
            <c:bubble3D val="0"/>
            <c:explosion val="23"/>
          </c:dPt>
          <c:dLbls>
            <c:dLbl>
              <c:idx val="0"/>
              <c:layout>
                <c:manualLayout>
                  <c:x val="-4.7740527991750334E-3"/>
                  <c:y val="0.107862623555034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449163720338308E-2"/>
                  <c:y val="6.44094251676396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9209693224068641E-3"/>
                  <c:y val="-1.9734539359503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1481486531005436E-3"/>
                  <c:y val="-8.96335245584384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80888556281339E-2"/>
                  <c:y val="-1.0048510120486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5386346008308669E-2"/>
                  <c:y val="-4.8902306105445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5104167776988126E-2"/>
                  <c:y val="4.986635984235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 - 61,39%</c:v>
                </c:pt>
                <c:pt idx="1">
                  <c:v>Налог на имущество физических лиц - 1,8%</c:v>
                </c:pt>
                <c:pt idx="2">
                  <c:v>Налоги на совокупный доход - 4,28%</c:v>
                </c:pt>
                <c:pt idx="3">
                  <c:v>Земельный налог - 28,74%</c:v>
                </c:pt>
                <c:pt idx="4">
                  <c:v>Доходы от использования имущества находящегося в государственной и муниципальной собственности - 3,23%</c:v>
                </c:pt>
                <c:pt idx="5">
                  <c:v>Госпошлина - 0,1%</c:v>
                </c:pt>
                <c:pt idx="6">
                  <c:v>Остальные доходы - 1,3%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4483</c:v>
                </c:pt>
                <c:pt idx="1">
                  <c:v>131.69999999999999</c:v>
                </c:pt>
                <c:pt idx="2">
                  <c:v>312.89999999999998</c:v>
                </c:pt>
                <c:pt idx="3">
                  <c:v>2098.8000000000002</c:v>
                </c:pt>
                <c:pt idx="4">
                  <c:v>235.8</c:v>
                </c:pt>
                <c:pt idx="5">
                  <c:v>7.3</c:v>
                </c:pt>
                <c:pt idx="6">
                  <c:v>33.299999999999997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6813486073904151"/>
          <c:y val="1.1487216472959234E-3"/>
          <c:w val="0.32546292038629521"/>
          <c:h val="0.9380411117714472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Налог на совокупный доход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  <c:pt idx="4">
                  <c:v>Доходы от использования имущества материальных активов</c:v>
                </c:pt>
                <c:pt idx="5">
                  <c:v>Гос.пошлина</c:v>
                </c:pt>
                <c:pt idx="6">
                  <c:v>Штрафы, санкции, возмещение ущерба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4483</c:v>
                </c:pt>
                <c:pt idx="1">
                  <c:v>312.89999999999998</c:v>
                </c:pt>
                <c:pt idx="2">
                  <c:v>131.69999999999999</c:v>
                </c:pt>
                <c:pt idx="3">
                  <c:v>2098.8000000000002</c:v>
                </c:pt>
                <c:pt idx="4">
                  <c:v>235.8</c:v>
                </c:pt>
                <c:pt idx="5">
                  <c:v>7.3</c:v>
                </c:pt>
                <c:pt idx="6">
                  <c:v>33.299999999999997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3698816"/>
        <c:axId val="193704704"/>
      </c:barChart>
      <c:catAx>
        <c:axId val="193698816"/>
        <c:scaling>
          <c:orientation val="minMax"/>
        </c:scaling>
        <c:delete val="0"/>
        <c:axPos val="l"/>
        <c:majorTickMark val="none"/>
        <c:minorTickMark val="none"/>
        <c:tickLblPos val="nextTo"/>
        <c:crossAx val="193704704"/>
        <c:crosses val="autoZero"/>
        <c:auto val="1"/>
        <c:lblAlgn val="ctr"/>
        <c:lblOffset val="100"/>
        <c:noMultiLvlLbl val="0"/>
      </c:catAx>
      <c:valAx>
        <c:axId val="1937047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93698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8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008000"/>
              </a:solidFill>
              <a:scene3d>
                <a:camera prst="orthographicFront"/>
                <a:lightRig rig="threePt" dir="t"/>
              </a:scene3d>
              <a:sp3d>
                <a:bevelT/>
                <a:bevelB/>
              </a:sp3d>
            </c:spPr>
          </c:dPt>
          <c:dPt>
            <c:idx val="2"/>
            <c:invertIfNegative val="0"/>
            <c:bubble3D val="0"/>
            <c:spPr>
              <a:solidFill>
                <a:srgbClr val="008000"/>
              </a:solidFill>
              <a:scene3d>
                <a:camera prst="orthographicFront"/>
                <a:lightRig rig="threePt" dir="t"/>
              </a:scene3d>
              <a:sp3d>
                <a:bevelT/>
                <a:bevelB/>
              </a:sp3d>
            </c:spPr>
          </c:dPt>
          <c:dLbls>
            <c:dLbl>
              <c:idx val="0"/>
              <c:layout>
                <c:manualLayout>
                  <c:x val="1.8853670311365648E-2"/>
                  <c:y val="-0.181781522592694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040560349116441E-2"/>
                  <c:y val="-0.276317889509094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335456410831192E-2"/>
                  <c:y val="-0.1421179192223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38.799999999999997</c:v>
                </c:pt>
                <c:pt idx="1">
                  <c:v>23</c:v>
                </c:pt>
                <c:pt idx="2" formatCode="0.0">
                  <c:v>7.3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shape val="cylinder"/>
        <c:axId val="208533376"/>
        <c:axId val="208534912"/>
        <c:axId val="0"/>
      </c:bar3DChart>
      <c:catAx>
        <c:axId val="20853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8534912"/>
        <c:crosses val="autoZero"/>
        <c:auto val="1"/>
        <c:lblAlgn val="ctr"/>
        <c:lblOffset val="100"/>
        <c:noMultiLvlLbl val="0"/>
      </c:catAx>
      <c:valAx>
        <c:axId val="208534912"/>
        <c:scaling>
          <c:orientation val="minMax"/>
          <c:max val="50"/>
          <c:min val="10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08533376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87219376771076"/>
          <c:y val="7.8728475200943622E-3"/>
          <c:w val="0.7916526690724679"/>
          <c:h val="0.866419681044290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234281"/>
              </a:solidFill>
            </c:spPr>
          </c:dPt>
          <c:dPt>
            <c:idx val="1"/>
            <c:invertIfNegative val="0"/>
            <c:bubble3D val="0"/>
            <c:spPr>
              <a:solidFill>
                <a:srgbClr val="234281"/>
              </a:solidFill>
            </c:spPr>
          </c:dPt>
          <c:dPt>
            <c:idx val="2"/>
            <c:invertIfNegative val="0"/>
            <c:bubble3D val="0"/>
            <c:spPr>
              <a:solidFill>
                <a:srgbClr val="234281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Факт 2020</c:v>
                </c:pt>
                <c:pt idx="1">
                  <c:v>Факт 2019</c:v>
                </c:pt>
                <c:pt idx="2">
                  <c:v>Факт 2018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235.8</c:v>
                </c:pt>
                <c:pt idx="1">
                  <c:v>229</c:v>
                </c:pt>
                <c:pt idx="2" formatCode="General">
                  <c:v>219.5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overlap val="100"/>
        <c:axId val="208653696"/>
        <c:axId val="208659584"/>
      </c:barChart>
      <c:catAx>
        <c:axId val="208653696"/>
        <c:scaling>
          <c:orientation val="minMax"/>
        </c:scaling>
        <c:delete val="0"/>
        <c:axPos val="l"/>
        <c:majorTickMark val="out"/>
        <c:minorTickMark val="none"/>
        <c:tickLblPos val="nextTo"/>
        <c:crossAx val="208659584"/>
        <c:crosses val="autoZero"/>
        <c:auto val="1"/>
        <c:lblAlgn val="ctr"/>
        <c:lblOffset val="100"/>
        <c:noMultiLvlLbl val="0"/>
      </c:catAx>
      <c:valAx>
        <c:axId val="208659584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208653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D9C1F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AFDC7E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B07BD7"/>
              </a:solidFill>
            </c:spPr>
          </c:dPt>
          <c:dLbls>
            <c:dLbl>
              <c:idx val="0"/>
              <c:layout>
                <c:manualLayout>
                  <c:x val="5.4982595023557864E-3"/>
                  <c:y val="-7.79992699223896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7727588215609342E-3"/>
                  <c:y val="0.1038529449108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71985289043906E-2"/>
                  <c:y val="0.109853131566101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159471496410649E-2"/>
                  <c:y val="0.144815883863573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936621555558698E-2"/>
                  <c:y val="-1.85219772056794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4932912809717149E-2"/>
                  <c:y val="-6.36479402338858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12859.3</c:v>
                </c:pt>
                <c:pt idx="1">
                  <c:v>11359.6</c:v>
                </c:pt>
                <c:pt idx="2">
                  <c:v>10781.5</c:v>
                </c:pt>
                <c:pt idx="3">
                  <c:v>10065.299999999999</c:v>
                </c:pt>
                <c:pt idx="4">
                  <c:v>11052.8</c:v>
                </c:pt>
                <c:pt idx="5">
                  <c:v>12624.7</c:v>
                </c:pt>
              </c:numCache>
            </c:numRef>
          </c:val>
          <c:shape val="box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9785600"/>
        <c:axId val="209787136"/>
        <c:axId val="0"/>
      </c:bar3DChart>
      <c:catAx>
        <c:axId val="20978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09787136"/>
        <c:crosses val="autoZero"/>
        <c:auto val="1"/>
        <c:lblAlgn val="ctr"/>
        <c:lblOffset val="100"/>
        <c:noMultiLvlLbl val="0"/>
      </c:catAx>
      <c:valAx>
        <c:axId val="209787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9785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751322751322778"/>
          <c:y val="0.14228902491409373"/>
          <c:w val="0.68121693121692617"/>
          <c:h val="0.666019417475736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9.2593634129066408E-3"/>
                  <c:y val="-0.2060975402809234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1640211640211642"/>
                  <c:y val="5.463897902449907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5782620922384702"/>
                  <c:y val="0.10017180230079735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1534378124652819"/>
                  <c:y val="-0.1436640141836092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6213661445024621E-3"/>
                  <c:y val="-6.021823192484797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1653064200308318"/>
                  <c:y val="-2.0653895545100779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8.6233936969966299E-2"/>
                  <c:y val="2.8232781234183827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6719680873224352E-2"/>
                  <c:y val="-7.897692271677037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263446235887168E-2"/>
                  <c:y val="-0.1910512448079927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8.8895086030912798E-2"/>
                  <c:y val="-5.473832275819893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2898804316127265E-2"/>
                  <c:y val="-2.527166628443289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 - 5373,1 тыс. рублей</c:v>
                </c:pt>
                <c:pt idx="1">
                  <c:v>Жилищно-коммунальное хозяйство - 1370,4 тыс. рублей</c:v>
                </c:pt>
                <c:pt idx="2">
                  <c:v>Национальная оборона - 176,1 тыс. рублей</c:v>
                </c:pt>
                <c:pt idx="3">
                  <c:v>Национальная экономика - 233,1 тыс. рублей</c:v>
                </c:pt>
                <c:pt idx="4">
                  <c:v>Культура и кинематография - 5216,2 тыс. рублей</c:v>
                </c:pt>
                <c:pt idx="5">
                  <c:v>Социальная политика - 218,8 тыс. рублей</c:v>
                </c:pt>
                <c:pt idx="6">
                  <c:v>Национальная безопасность и правоохранительная деятельность - 19,6 тыс.рублей</c:v>
                </c:pt>
                <c:pt idx="7">
                  <c:v>Образование - 17,4 тыс. рублей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5373.1</c:v>
                </c:pt>
                <c:pt idx="1">
                  <c:v>1370.4</c:v>
                </c:pt>
                <c:pt idx="2">
                  <c:v>176.1</c:v>
                </c:pt>
                <c:pt idx="3">
                  <c:v>233.1</c:v>
                </c:pt>
                <c:pt idx="4">
                  <c:v>5216.2</c:v>
                </c:pt>
                <c:pt idx="5">
                  <c:v>218.8</c:v>
                </c:pt>
                <c:pt idx="6">
                  <c:v>19.600000000000001</c:v>
                </c:pt>
                <c:pt idx="7">
                  <c:v>17.399999999999999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noFill/>
    <a:ln>
      <a:noFill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1D4BC8-4AEF-4B77-ACB9-6EA1B336AF57}" type="doc">
      <dgm:prSet loTypeId="urn:microsoft.com/office/officeart/2005/8/layout/hierarchy5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91E2058-39F6-4257-945B-83F97B22D376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kumimoji="0" lang="ru-RU" sz="2000" b="1" i="1" u="none" strike="noStrike" cap="none" normalizeH="0" baseline="0" dirty="0" smtClean="0">
              <a:ln/>
              <a:solidFill>
                <a:srgbClr val="002060"/>
              </a:solidFill>
              <a:effectLst/>
              <a:latin typeface="+mn-lt"/>
              <a:cs typeface="Arial" pitchFamily="34" charset="0"/>
            </a:rPr>
            <a:t>Всего:</a:t>
          </a:r>
        </a:p>
        <a:p>
          <a:pPr rtl="0">
            <a:spcAft>
              <a:spcPts val="0"/>
            </a:spcAft>
          </a:pPr>
          <a:r>
            <a:rPr kumimoji="0" lang="ru-RU" sz="3200" b="1" i="1" u="none" strike="noStrike" cap="none" normalizeH="0" baseline="0" dirty="0" smtClean="0">
              <a:ln/>
              <a:solidFill>
                <a:srgbClr val="234281"/>
              </a:solidFill>
              <a:effectLst/>
              <a:latin typeface="+mn-lt"/>
              <a:cs typeface="Arial" pitchFamily="34" charset="0"/>
            </a:rPr>
            <a:t>12 150,1</a:t>
          </a:r>
        </a:p>
        <a:p>
          <a:pPr rtl="0">
            <a:spcAft>
              <a:spcPts val="0"/>
            </a:spcAft>
          </a:pPr>
          <a:r>
            <a:rPr kumimoji="0" lang="ru-RU" sz="2000" b="1" i="1" u="none" strike="noStrike" cap="none" normalizeH="0" baseline="0" dirty="0" smtClean="0">
              <a:ln/>
              <a:solidFill>
                <a:srgbClr val="002060"/>
              </a:solidFill>
              <a:effectLst/>
              <a:latin typeface="+mn-lt"/>
              <a:cs typeface="Arial" pitchFamily="34" charset="0"/>
            </a:rPr>
            <a:t>тыс. рублей</a:t>
          </a:r>
          <a:endParaRPr lang="ru-RU" sz="2000" dirty="0">
            <a:solidFill>
              <a:srgbClr val="002060"/>
            </a:solidFill>
            <a:latin typeface="+mn-lt"/>
          </a:endParaRPr>
        </a:p>
      </dgm:t>
    </dgm:pt>
    <dgm:pt modelId="{25B81B26-078D-40F4-A2DE-D4FC61DA97F1}" type="parTrans" cxnId="{B9B20B90-2408-4575-BD65-F76567B89AE9}">
      <dgm:prSet/>
      <dgm:spPr/>
      <dgm:t>
        <a:bodyPr/>
        <a:lstStyle/>
        <a:p>
          <a:endParaRPr lang="ru-RU"/>
        </a:p>
      </dgm:t>
    </dgm:pt>
    <dgm:pt modelId="{F0190F7E-5617-4E89-8AF6-549F0FF7A1AF}" type="sibTrans" cxnId="{B9B20B90-2408-4575-BD65-F76567B89AE9}">
      <dgm:prSet/>
      <dgm:spPr/>
      <dgm:t>
        <a:bodyPr/>
        <a:lstStyle/>
        <a:p>
          <a:endParaRPr lang="ru-RU"/>
        </a:p>
      </dgm:t>
    </dgm:pt>
    <dgm:pt modelId="{85C88213-994A-4D5D-9ECB-21B4554FA492}" type="asst">
      <dgm:prSet phldrT="[Текст]" custT="1"/>
      <dgm:spPr>
        <a:solidFill>
          <a:srgbClr val="18D244"/>
        </a:solidFill>
      </dgm:spPr>
      <dgm:t>
        <a:bodyPr/>
        <a:lstStyle/>
        <a:p>
          <a:r>
            <a:rPr kumimoji="0" lang="ru-RU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Финансы</a:t>
          </a:r>
        </a:p>
        <a:p>
          <a:pPr rtl="0"/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(5 303,1 тыс. рублей – 43,6%)</a:t>
          </a:r>
          <a:endParaRPr lang="ru-RU" sz="16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33990A55-536A-47F3-8172-9F3C684AF6C1}" type="parTrans" cxnId="{C55F2DEF-41F1-4237-AAFA-DAB2B2FA8B55}">
      <dgm:prSet/>
      <dgm:spPr/>
      <dgm:t>
        <a:bodyPr/>
        <a:lstStyle/>
        <a:p>
          <a:endParaRPr lang="ru-RU"/>
        </a:p>
      </dgm:t>
    </dgm:pt>
    <dgm:pt modelId="{4295A1C3-7A98-4AD8-8E4D-012F0C046B9C}" type="sibTrans" cxnId="{C55F2DEF-41F1-4237-AAFA-DAB2B2FA8B55}">
      <dgm:prSet/>
      <dgm:spPr/>
      <dgm:t>
        <a:bodyPr/>
        <a:lstStyle/>
        <a:p>
          <a:endParaRPr lang="ru-RU"/>
        </a:p>
      </dgm:t>
    </dgm:pt>
    <dgm:pt modelId="{32E3C5A2-8298-4A28-A0A5-7EAC8372002E}">
      <dgm:prSet phldrT="[Текст]" custT="1"/>
      <dgm:spPr>
        <a:solidFill>
          <a:srgbClr val="18D244"/>
        </a:solidFill>
      </dgm:spPr>
      <dgm:t>
        <a:bodyPr/>
        <a:lstStyle/>
        <a:p>
          <a:r>
            <a:rPr lang="ru-RU" sz="1800" b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Развитие культуры</a:t>
          </a:r>
          <a:endParaRPr kumimoji="0" lang="ru-RU" sz="1800" b="0" i="0" u="none" strike="noStrike" cap="none" normalizeH="0" baseline="0" dirty="0" smtClean="0">
            <a:ln>
              <a:noFill/>
            </a:ln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Arial" pitchFamily="34" charset="0"/>
          </a:endParaRPr>
        </a:p>
        <a:p>
          <a:pPr rtl="0"/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(4 970,3 тыс. рублей – 40,9%)</a:t>
          </a:r>
          <a:endParaRPr lang="ru-RU" sz="16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48F1BA3C-B473-4424-BDCB-40ACA5C32E68}" type="parTrans" cxnId="{A2C813DC-3EAE-4926-A4BD-0E6F4CC723C0}">
      <dgm:prSet/>
      <dgm:spPr/>
      <dgm:t>
        <a:bodyPr/>
        <a:lstStyle/>
        <a:p>
          <a:endParaRPr lang="ru-RU"/>
        </a:p>
      </dgm:t>
    </dgm:pt>
    <dgm:pt modelId="{7C989FAE-4089-4D1B-ABE9-8D960D892010}" type="sibTrans" cxnId="{A2C813DC-3EAE-4926-A4BD-0E6F4CC723C0}">
      <dgm:prSet/>
      <dgm:spPr/>
      <dgm:t>
        <a:bodyPr/>
        <a:lstStyle/>
        <a:p>
          <a:endParaRPr lang="ru-RU"/>
        </a:p>
      </dgm:t>
    </dgm:pt>
    <dgm:pt modelId="{9BC08B41-A3AF-4787-AD52-EB1A0876FB2A}">
      <dgm:prSet phldrT="[Текст]" custT="1"/>
      <dgm:spPr>
        <a:solidFill>
          <a:srgbClr val="18D244"/>
        </a:solidFill>
      </dgm:spPr>
      <dgm:t>
        <a:bodyPr/>
        <a:lstStyle/>
        <a:p>
          <a:r>
            <a:rPr kumimoji="0" lang="ru-RU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Жилищно-коммунальное хозяйство</a:t>
          </a:r>
        </a:p>
        <a:p>
          <a:pPr rtl="0"/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(1 594,5 тыс. рублей – 13,1%)</a:t>
          </a:r>
          <a:endParaRPr lang="ru-RU" sz="16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620C5ADD-9885-4322-ADFE-C27F0F9C0FF0}" type="parTrans" cxnId="{304E8380-D0FE-4C86-99EF-C9E23989A67E}">
      <dgm:prSet/>
      <dgm:spPr/>
      <dgm:t>
        <a:bodyPr/>
        <a:lstStyle/>
        <a:p>
          <a:endParaRPr lang="ru-RU"/>
        </a:p>
      </dgm:t>
    </dgm:pt>
    <dgm:pt modelId="{B9B72C71-404E-46CF-B5DA-668F0FE2CCB2}" type="sibTrans" cxnId="{304E8380-D0FE-4C86-99EF-C9E23989A67E}">
      <dgm:prSet/>
      <dgm:spPr/>
      <dgm:t>
        <a:bodyPr/>
        <a:lstStyle/>
        <a:p>
          <a:endParaRPr lang="ru-RU"/>
        </a:p>
      </dgm:t>
    </dgm:pt>
    <dgm:pt modelId="{2621E519-2E51-4927-B35F-51BF18475552}">
      <dgm:prSet phldrT="[Текст]" custT="1"/>
      <dgm:spPr>
        <a:solidFill>
          <a:srgbClr val="18D244"/>
        </a:solidFill>
      </dgm:spPr>
      <dgm:t>
        <a:bodyPr/>
        <a:lstStyle/>
        <a:p>
          <a:r>
            <a:rPr lang="ru-RU" sz="1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Социальная политика</a:t>
          </a:r>
        </a:p>
        <a:p>
          <a:r>
            <a:rPr lang="ru-RU" sz="1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(218,8 тыс.рублей – 1,8%)   </a:t>
          </a:r>
          <a:endParaRPr lang="ru-RU" sz="16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2F26B2-3087-4F09-9F3F-48CD261F92A0}" type="parTrans" cxnId="{B8278A23-4DE5-4CB6-93B5-8E35B8628C36}">
      <dgm:prSet/>
      <dgm:spPr/>
      <dgm:t>
        <a:bodyPr/>
        <a:lstStyle/>
        <a:p>
          <a:endParaRPr lang="ru-RU"/>
        </a:p>
      </dgm:t>
    </dgm:pt>
    <dgm:pt modelId="{4AD53372-4387-4539-B140-92EEF7343DD8}" type="sibTrans" cxnId="{B8278A23-4DE5-4CB6-93B5-8E35B8628C36}">
      <dgm:prSet/>
      <dgm:spPr/>
      <dgm:t>
        <a:bodyPr/>
        <a:lstStyle/>
        <a:p>
          <a:endParaRPr lang="ru-RU"/>
        </a:p>
      </dgm:t>
    </dgm:pt>
    <dgm:pt modelId="{C0D36B84-8F29-4C74-BBDA-BD864F7ECBAC}">
      <dgm:prSet custT="1"/>
      <dgm:spPr>
        <a:solidFill>
          <a:srgbClr val="18D244"/>
        </a:solidFill>
      </dgm:spPr>
      <dgm:t>
        <a:bodyPr/>
        <a:lstStyle/>
        <a:p>
          <a:pPr rtl="0"/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Противодействие преступности и защита от ЧС</a:t>
          </a:r>
        </a:p>
        <a:p>
          <a:pPr rtl="0"/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(19,6 тыс. рублей  - 0,2%)</a:t>
          </a:r>
        </a:p>
      </dgm:t>
    </dgm:pt>
    <dgm:pt modelId="{FC477D07-6B55-4523-8B22-E66F322C8CFA}" type="parTrans" cxnId="{433E8DE2-A90A-4CEC-9443-DC4FB0170A76}">
      <dgm:prSet/>
      <dgm:spPr/>
      <dgm:t>
        <a:bodyPr/>
        <a:lstStyle/>
        <a:p>
          <a:endParaRPr lang="ru-RU"/>
        </a:p>
      </dgm:t>
    </dgm:pt>
    <dgm:pt modelId="{6222E1F5-7294-4695-A040-ED065F1DE007}" type="sibTrans" cxnId="{433E8DE2-A90A-4CEC-9443-DC4FB0170A76}">
      <dgm:prSet/>
      <dgm:spPr/>
      <dgm:t>
        <a:bodyPr/>
        <a:lstStyle/>
        <a:p>
          <a:endParaRPr lang="ru-RU"/>
        </a:p>
      </dgm:t>
    </dgm:pt>
    <dgm:pt modelId="{E47F215E-8593-4834-8539-3CEC4392F049}">
      <dgm:prSet phldrT="[Текст]" custT="1"/>
      <dgm:spPr>
        <a:solidFill>
          <a:srgbClr val="18D244"/>
        </a:solidFill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Информационное общество ( 26,4 тыс. рублей – 0,2%)</a:t>
          </a:r>
          <a:endParaRPr lang="ru-RU" sz="16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120173-3DC8-45B1-A594-A559AE059352}" type="parTrans" cxnId="{9D4D1D91-C72B-4950-AF42-0C012DB248A3}">
      <dgm:prSet/>
      <dgm:spPr/>
      <dgm:t>
        <a:bodyPr/>
        <a:lstStyle/>
        <a:p>
          <a:endParaRPr lang="ru-RU"/>
        </a:p>
      </dgm:t>
    </dgm:pt>
    <dgm:pt modelId="{F51D14C6-FD49-4419-9E6E-D7A894A47547}" type="sibTrans" cxnId="{9D4D1D91-C72B-4950-AF42-0C012DB248A3}">
      <dgm:prSet/>
      <dgm:spPr/>
      <dgm:t>
        <a:bodyPr/>
        <a:lstStyle/>
        <a:p>
          <a:endParaRPr lang="ru-RU"/>
        </a:p>
      </dgm:t>
    </dgm:pt>
    <dgm:pt modelId="{C3E5637D-79C5-480C-AD94-B025F95EEFF3}">
      <dgm:prSet phldrT="[Текст]" custT="1"/>
      <dgm:spPr>
        <a:solidFill>
          <a:srgbClr val="18D244"/>
        </a:solidFill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Муниципальная политика (17,4 тыс. рублей – 0,2%)</a:t>
          </a:r>
          <a:endParaRPr lang="ru-RU" sz="16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2EF0D9-011B-43FC-92D3-4689AC58E16A}" type="parTrans" cxnId="{B12A954A-86FA-471D-9EB3-54EE996E7595}">
      <dgm:prSet/>
      <dgm:spPr/>
      <dgm:t>
        <a:bodyPr/>
        <a:lstStyle/>
        <a:p>
          <a:endParaRPr lang="ru-RU"/>
        </a:p>
      </dgm:t>
    </dgm:pt>
    <dgm:pt modelId="{9C628F1F-75FA-405C-9939-305ABDC08434}" type="sibTrans" cxnId="{B12A954A-86FA-471D-9EB3-54EE996E7595}">
      <dgm:prSet/>
      <dgm:spPr/>
      <dgm:t>
        <a:bodyPr/>
        <a:lstStyle/>
        <a:p>
          <a:endParaRPr lang="ru-RU"/>
        </a:p>
      </dgm:t>
    </dgm:pt>
    <dgm:pt modelId="{EC62972D-F4C0-4529-8011-B94286DA9AC7}" type="pres">
      <dgm:prSet presAssocID="{571D4BC8-4AEF-4B77-ACB9-6EA1B336AF5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0FDECC-A52C-4E3A-A4BE-17EEF2AA552B}" type="pres">
      <dgm:prSet presAssocID="{571D4BC8-4AEF-4B77-ACB9-6EA1B336AF57}" presName="hierFlow" presStyleCnt="0"/>
      <dgm:spPr/>
    </dgm:pt>
    <dgm:pt modelId="{084F3716-1EA1-4CB9-900E-B9BEE630AFE2}" type="pres">
      <dgm:prSet presAssocID="{571D4BC8-4AEF-4B77-ACB9-6EA1B336AF5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D3F3E90-9920-41A1-B9BF-35B5498E9E2C}" type="pres">
      <dgm:prSet presAssocID="{891E2058-39F6-4257-945B-83F97B22D376}" presName="Name17" presStyleCnt="0"/>
      <dgm:spPr/>
    </dgm:pt>
    <dgm:pt modelId="{B7893F94-87DF-4EFA-B0AF-E1F23F2062B9}" type="pres">
      <dgm:prSet presAssocID="{891E2058-39F6-4257-945B-83F97B22D376}" presName="level1Shape" presStyleLbl="node0" presStyleIdx="0" presStyleCnt="1" custScaleX="180394" custScaleY="230431" custLinFactY="-70388" custLinFactNeighborX="-9065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B981C6-C6DD-4A85-A9AF-51576D137D03}" type="pres">
      <dgm:prSet presAssocID="{891E2058-39F6-4257-945B-83F97B22D376}" presName="hierChild2" presStyleCnt="0"/>
      <dgm:spPr/>
    </dgm:pt>
    <dgm:pt modelId="{471CA167-EF47-4A1A-A800-A0DD236A8768}" type="pres">
      <dgm:prSet presAssocID="{33990A55-536A-47F3-8172-9F3C684AF6C1}" presName="Name25" presStyleLbl="parChTrans1D2" presStyleIdx="0" presStyleCnt="7"/>
      <dgm:spPr/>
      <dgm:t>
        <a:bodyPr/>
        <a:lstStyle/>
        <a:p>
          <a:endParaRPr lang="ru-RU"/>
        </a:p>
      </dgm:t>
    </dgm:pt>
    <dgm:pt modelId="{D7AC8E38-0B08-4D4C-B5CB-16DF81916926}" type="pres">
      <dgm:prSet presAssocID="{33990A55-536A-47F3-8172-9F3C684AF6C1}" presName="connTx" presStyleLbl="parChTrans1D2" presStyleIdx="0" presStyleCnt="7"/>
      <dgm:spPr/>
      <dgm:t>
        <a:bodyPr/>
        <a:lstStyle/>
        <a:p>
          <a:endParaRPr lang="ru-RU"/>
        </a:p>
      </dgm:t>
    </dgm:pt>
    <dgm:pt modelId="{AD163BE7-757C-45AB-A72B-B49336DBE218}" type="pres">
      <dgm:prSet presAssocID="{85C88213-994A-4D5D-9ECB-21B4554FA492}" presName="Name30" presStyleCnt="0"/>
      <dgm:spPr/>
    </dgm:pt>
    <dgm:pt modelId="{25CC795D-D019-4370-826A-8874E943039B}" type="pres">
      <dgm:prSet presAssocID="{85C88213-994A-4D5D-9ECB-21B4554FA492}" presName="level2Shape" presStyleLbl="asst1" presStyleIdx="0" presStyleCnt="1" custScaleX="321441" custScaleY="119128" custLinFactNeighborX="89737" custLinFactNeighborY="10865"/>
      <dgm:spPr/>
      <dgm:t>
        <a:bodyPr/>
        <a:lstStyle/>
        <a:p>
          <a:endParaRPr lang="ru-RU"/>
        </a:p>
      </dgm:t>
    </dgm:pt>
    <dgm:pt modelId="{DD6423DA-4B3E-4AF3-8C78-454744DBE19C}" type="pres">
      <dgm:prSet presAssocID="{85C88213-994A-4D5D-9ECB-21B4554FA492}" presName="hierChild3" presStyleCnt="0"/>
      <dgm:spPr/>
    </dgm:pt>
    <dgm:pt modelId="{71828DBC-9806-41A0-9F77-026AF741B7A0}" type="pres">
      <dgm:prSet presAssocID="{FC477D07-6B55-4523-8B22-E66F322C8CFA}" presName="Name25" presStyleLbl="parChTrans1D2" presStyleIdx="1" presStyleCnt="7"/>
      <dgm:spPr/>
      <dgm:t>
        <a:bodyPr/>
        <a:lstStyle/>
        <a:p>
          <a:endParaRPr lang="ru-RU"/>
        </a:p>
      </dgm:t>
    </dgm:pt>
    <dgm:pt modelId="{94A7C9DE-649B-4F7D-A030-4208894F75CA}" type="pres">
      <dgm:prSet presAssocID="{FC477D07-6B55-4523-8B22-E66F322C8CFA}" presName="connTx" presStyleLbl="parChTrans1D2" presStyleIdx="1" presStyleCnt="7"/>
      <dgm:spPr/>
      <dgm:t>
        <a:bodyPr/>
        <a:lstStyle/>
        <a:p>
          <a:endParaRPr lang="ru-RU"/>
        </a:p>
      </dgm:t>
    </dgm:pt>
    <dgm:pt modelId="{19E88BFC-652F-4A87-ADF1-96F64A93399F}" type="pres">
      <dgm:prSet presAssocID="{C0D36B84-8F29-4C74-BBDA-BD864F7ECBAC}" presName="Name30" presStyleCnt="0"/>
      <dgm:spPr/>
    </dgm:pt>
    <dgm:pt modelId="{16EAB617-970F-4CC6-B991-88B11DE27C2D}" type="pres">
      <dgm:prSet presAssocID="{C0D36B84-8F29-4C74-BBDA-BD864F7ECBAC}" presName="level2Shape" presStyleLbl="node2" presStyleIdx="0" presStyleCnt="6" custScaleX="328551" custScaleY="163286" custLinFactY="234337" custLinFactNeighborX="32605" custLinFactNeighborY="300000"/>
      <dgm:spPr/>
      <dgm:t>
        <a:bodyPr/>
        <a:lstStyle/>
        <a:p>
          <a:endParaRPr lang="ru-RU"/>
        </a:p>
      </dgm:t>
    </dgm:pt>
    <dgm:pt modelId="{4E9832A0-7E6D-4BD2-A010-5E23B80ACDD5}" type="pres">
      <dgm:prSet presAssocID="{C0D36B84-8F29-4C74-BBDA-BD864F7ECBAC}" presName="hierChild3" presStyleCnt="0"/>
      <dgm:spPr/>
    </dgm:pt>
    <dgm:pt modelId="{F176F7BA-8031-479F-AB96-195CCB0544BF}" type="pres">
      <dgm:prSet presAssocID="{48F1BA3C-B473-4424-BDCB-40ACA5C32E68}" presName="Name25" presStyleLbl="parChTrans1D2" presStyleIdx="2" presStyleCnt="7"/>
      <dgm:spPr/>
      <dgm:t>
        <a:bodyPr/>
        <a:lstStyle/>
        <a:p>
          <a:endParaRPr lang="ru-RU"/>
        </a:p>
      </dgm:t>
    </dgm:pt>
    <dgm:pt modelId="{BDD50ED7-2427-40E6-87C8-83BD65236BE2}" type="pres">
      <dgm:prSet presAssocID="{48F1BA3C-B473-4424-BDCB-40ACA5C32E68}" presName="connTx" presStyleLbl="parChTrans1D2" presStyleIdx="2" presStyleCnt="7"/>
      <dgm:spPr/>
      <dgm:t>
        <a:bodyPr/>
        <a:lstStyle/>
        <a:p>
          <a:endParaRPr lang="ru-RU"/>
        </a:p>
      </dgm:t>
    </dgm:pt>
    <dgm:pt modelId="{EC59D175-6CCD-4334-8827-AE7F4768896B}" type="pres">
      <dgm:prSet presAssocID="{32E3C5A2-8298-4A28-A0A5-7EAC8372002E}" presName="Name30" presStyleCnt="0"/>
      <dgm:spPr/>
    </dgm:pt>
    <dgm:pt modelId="{055B1139-7997-4BF6-B6AB-544DEBE45227}" type="pres">
      <dgm:prSet presAssocID="{32E3C5A2-8298-4A28-A0A5-7EAC8372002E}" presName="level2Shape" presStyleLbl="node2" presStyleIdx="1" presStyleCnt="6" custScaleX="290938" custScaleY="149940" custLinFactX="4461" custLinFactY="-69030" custLinFactNeighborX="100000" custLinFactNeighborY="-100000"/>
      <dgm:spPr/>
      <dgm:t>
        <a:bodyPr/>
        <a:lstStyle/>
        <a:p>
          <a:endParaRPr lang="ru-RU"/>
        </a:p>
      </dgm:t>
    </dgm:pt>
    <dgm:pt modelId="{23FF62E1-B4F6-4E00-93CC-EF3951A486EE}" type="pres">
      <dgm:prSet presAssocID="{32E3C5A2-8298-4A28-A0A5-7EAC8372002E}" presName="hierChild3" presStyleCnt="0"/>
      <dgm:spPr/>
    </dgm:pt>
    <dgm:pt modelId="{6D489D86-4CCF-4894-B2DC-2A2EE74B12E5}" type="pres">
      <dgm:prSet presAssocID="{620C5ADD-9885-4322-ADFE-C27F0F9C0FF0}" presName="Name25" presStyleLbl="parChTrans1D2" presStyleIdx="3" presStyleCnt="7"/>
      <dgm:spPr/>
      <dgm:t>
        <a:bodyPr/>
        <a:lstStyle/>
        <a:p>
          <a:endParaRPr lang="ru-RU"/>
        </a:p>
      </dgm:t>
    </dgm:pt>
    <dgm:pt modelId="{4F970896-160C-48A1-90A6-0596FC3973AC}" type="pres">
      <dgm:prSet presAssocID="{620C5ADD-9885-4322-ADFE-C27F0F9C0FF0}" presName="connTx" presStyleLbl="parChTrans1D2" presStyleIdx="3" presStyleCnt="7"/>
      <dgm:spPr/>
      <dgm:t>
        <a:bodyPr/>
        <a:lstStyle/>
        <a:p>
          <a:endParaRPr lang="ru-RU"/>
        </a:p>
      </dgm:t>
    </dgm:pt>
    <dgm:pt modelId="{63FC1231-AB62-40A9-BFEB-4E62105A5119}" type="pres">
      <dgm:prSet presAssocID="{9BC08B41-A3AF-4787-AD52-EB1A0876FB2A}" presName="Name30" presStyleCnt="0"/>
      <dgm:spPr/>
    </dgm:pt>
    <dgm:pt modelId="{0422C72A-6718-4CCB-9923-2D32134A0527}" type="pres">
      <dgm:prSet presAssocID="{9BC08B41-A3AF-4787-AD52-EB1A0876FB2A}" presName="level2Shape" presStyleLbl="node2" presStyleIdx="2" presStyleCnt="6" custScaleX="393775" custScaleY="154920" custLinFactY="-82431" custLinFactNeighborX="62488" custLinFactNeighborY="-100000"/>
      <dgm:spPr/>
      <dgm:t>
        <a:bodyPr/>
        <a:lstStyle/>
        <a:p>
          <a:endParaRPr lang="ru-RU"/>
        </a:p>
      </dgm:t>
    </dgm:pt>
    <dgm:pt modelId="{3D38B429-61A0-417C-8FD7-2E341A3B4605}" type="pres">
      <dgm:prSet presAssocID="{9BC08B41-A3AF-4787-AD52-EB1A0876FB2A}" presName="hierChild3" presStyleCnt="0"/>
      <dgm:spPr/>
    </dgm:pt>
    <dgm:pt modelId="{F2AC0883-FCF8-411B-8C30-9ED4FAA1BCC0}" type="pres">
      <dgm:prSet presAssocID="{9E2F26B2-3087-4F09-9F3F-48CD261F92A0}" presName="Name25" presStyleLbl="parChTrans1D2" presStyleIdx="4" presStyleCnt="7"/>
      <dgm:spPr/>
      <dgm:t>
        <a:bodyPr/>
        <a:lstStyle/>
        <a:p>
          <a:endParaRPr lang="ru-RU"/>
        </a:p>
      </dgm:t>
    </dgm:pt>
    <dgm:pt modelId="{E44D4E13-CC38-45E0-8C89-B4C552B37B07}" type="pres">
      <dgm:prSet presAssocID="{9E2F26B2-3087-4F09-9F3F-48CD261F92A0}" presName="connTx" presStyleLbl="parChTrans1D2" presStyleIdx="4" presStyleCnt="7"/>
      <dgm:spPr/>
      <dgm:t>
        <a:bodyPr/>
        <a:lstStyle/>
        <a:p>
          <a:endParaRPr lang="ru-RU"/>
        </a:p>
      </dgm:t>
    </dgm:pt>
    <dgm:pt modelId="{6D0327FA-653A-4ADA-8BAC-CCE66E8BC7EA}" type="pres">
      <dgm:prSet presAssocID="{2621E519-2E51-4927-B35F-51BF18475552}" presName="Name30" presStyleCnt="0"/>
      <dgm:spPr/>
    </dgm:pt>
    <dgm:pt modelId="{837D71F8-A45D-4D81-BAA8-8D62141EB1E6}" type="pres">
      <dgm:prSet presAssocID="{2621E519-2E51-4927-B35F-51BF18475552}" presName="level2Shape" presStyleLbl="node2" presStyleIdx="3" presStyleCnt="6" custScaleX="313208" custScaleY="134363" custLinFactX="14784" custLinFactY="-87993" custLinFactNeighborX="100000" custLinFactNeighborY="-100000"/>
      <dgm:spPr/>
      <dgm:t>
        <a:bodyPr/>
        <a:lstStyle/>
        <a:p>
          <a:endParaRPr lang="ru-RU"/>
        </a:p>
      </dgm:t>
    </dgm:pt>
    <dgm:pt modelId="{CC1397E5-DE46-44E4-BA81-E6B096D1DE6E}" type="pres">
      <dgm:prSet presAssocID="{2621E519-2E51-4927-B35F-51BF18475552}" presName="hierChild3" presStyleCnt="0"/>
      <dgm:spPr/>
    </dgm:pt>
    <dgm:pt modelId="{16926D3C-BF41-45D9-87C5-E36FCB87AA5A}" type="pres">
      <dgm:prSet presAssocID="{4F120173-3DC8-45B1-A594-A559AE059352}" presName="Name25" presStyleLbl="parChTrans1D2" presStyleIdx="5" presStyleCnt="7"/>
      <dgm:spPr/>
      <dgm:t>
        <a:bodyPr/>
        <a:lstStyle/>
        <a:p>
          <a:endParaRPr lang="ru-RU"/>
        </a:p>
      </dgm:t>
    </dgm:pt>
    <dgm:pt modelId="{8F2B56CD-6390-4E97-A84D-EABB65EA3087}" type="pres">
      <dgm:prSet presAssocID="{4F120173-3DC8-45B1-A594-A559AE059352}" presName="connTx" presStyleLbl="parChTrans1D2" presStyleIdx="5" presStyleCnt="7"/>
      <dgm:spPr/>
      <dgm:t>
        <a:bodyPr/>
        <a:lstStyle/>
        <a:p>
          <a:endParaRPr lang="ru-RU"/>
        </a:p>
      </dgm:t>
    </dgm:pt>
    <dgm:pt modelId="{3570BAAD-E3BF-4B56-8345-D182486FCF78}" type="pres">
      <dgm:prSet presAssocID="{E47F215E-8593-4834-8539-3CEC4392F049}" presName="Name30" presStyleCnt="0"/>
      <dgm:spPr/>
    </dgm:pt>
    <dgm:pt modelId="{612A234C-8A77-4482-A46B-E3A4EB14401D}" type="pres">
      <dgm:prSet presAssocID="{E47F215E-8593-4834-8539-3CEC4392F049}" presName="level2Shape" presStyleLbl="node2" presStyleIdx="4" presStyleCnt="6" custScaleX="368635" custLinFactNeighborX="10192" custLinFactNeighborY="95952"/>
      <dgm:spPr/>
      <dgm:t>
        <a:bodyPr/>
        <a:lstStyle/>
        <a:p>
          <a:endParaRPr lang="ru-RU"/>
        </a:p>
      </dgm:t>
    </dgm:pt>
    <dgm:pt modelId="{05CC99CE-85A9-4824-9A7F-DC7F8CFFFAD6}" type="pres">
      <dgm:prSet presAssocID="{E47F215E-8593-4834-8539-3CEC4392F049}" presName="hierChild3" presStyleCnt="0"/>
      <dgm:spPr/>
    </dgm:pt>
    <dgm:pt modelId="{E409D501-0AE6-4C4B-94B1-F19C74A45C54}" type="pres">
      <dgm:prSet presAssocID="{732EF0D9-011B-43FC-92D3-4689AC58E16A}" presName="Name25" presStyleLbl="parChTrans1D2" presStyleIdx="6" presStyleCnt="7"/>
      <dgm:spPr/>
      <dgm:t>
        <a:bodyPr/>
        <a:lstStyle/>
        <a:p>
          <a:endParaRPr lang="ru-RU"/>
        </a:p>
      </dgm:t>
    </dgm:pt>
    <dgm:pt modelId="{A689DD81-0FB2-443A-9D91-A6F1DAF6CBFE}" type="pres">
      <dgm:prSet presAssocID="{732EF0D9-011B-43FC-92D3-4689AC58E16A}" presName="connTx" presStyleLbl="parChTrans1D2" presStyleIdx="6" presStyleCnt="7"/>
      <dgm:spPr/>
      <dgm:t>
        <a:bodyPr/>
        <a:lstStyle/>
        <a:p>
          <a:endParaRPr lang="ru-RU"/>
        </a:p>
      </dgm:t>
    </dgm:pt>
    <dgm:pt modelId="{B9714F03-4FDD-4BC1-8037-221409C11698}" type="pres">
      <dgm:prSet presAssocID="{C3E5637D-79C5-480C-AD94-B025F95EEFF3}" presName="Name30" presStyleCnt="0"/>
      <dgm:spPr/>
    </dgm:pt>
    <dgm:pt modelId="{D4144FF2-54EF-43C1-A314-C42BEF6FAEEC}" type="pres">
      <dgm:prSet presAssocID="{C3E5637D-79C5-480C-AD94-B025F95EEFF3}" presName="level2Shape" presStyleLbl="node2" presStyleIdx="5" presStyleCnt="6" custScaleX="295007" custScaleY="222792" custLinFactX="-125995" custLinFactY="-23639" custLinFactNeighborX="-200000" custLinFactNeighborY="-100000"/>
      <dgm:spPr/>
      <dgm:t>
        <a:bodyPr/>
        <a:lstStyle/>
        <a:p>
          <a:endParaRPr lang="ru-RU"/>
        </a:p>
      </dgm:t>
    </dgm:pt>
    <dgm:pt modelId="{44CDEF95-28B0-43E6-AF7E-6398F1B21ADB}" type="pres">
      <dgm:prSet presAssocID="{C3E5637D-79C5-480C-AD94-B025F95EEFF3}" presName="hierChild3" presStyleCnt="0"/>
      <dgm:spPr/>
    </dgm:pt>
    <dgm:pt modelId="{8CDFC9E7-E8B4-421C-96E0-A0E49A3B30FC}" type="pres">
      <dgm:prSet presAssocID="{571D4BC8-4AEF-4B77-ACB9-6EA1B336AF57}" presName="bgShapesFlow" presStyleCnt="0"/>
      <dgm:spPr/>
    </dgm:pt>
  </dgm:ptLst>
  <dgm:cxnLst>
    <dgm:cxn modelId="{B561A838-28B7-4F80-AF64-95E36191E0F3}" type="presOf" srcId="{C3E5637D-79C5-480C-AD94-B025F95EEFF3}" destId="{D4144FF2-54EF-43C1-A314-C42BEF6FAEEC}" srcOrd="0" destOrd="0" presId="urn:microsoft.com/office/officeart/2005/8/layout/hierarchy5"/>
    <dgm:cxn modelId="{FEAFA701-FDFC-40B9-938C-A999C7753551}" type="presOf" srcId="{FC477D07-6B55-4523-8B22-E66F322C8CFA}" destId="{94A7C9DE-649B-4F7D-A030-4208894F75CA}" srcOrd="1" destOrd="0" presId="urn:microsoft.com/office/officeart/2005/8/layout/hierarchy5"/>
    <dgm:cxn modelId="{C55F2DEF-41F1-4237-AAFA-DAB2B2FA8B55}" srcId="{891E2058-39F6-4257-945B-83F97B22D376}" destId="{85C88213-994A-4D5D-9ECB-21B4554FA492}" srcOrd="0" destOrd="0" parTransId="{33990A55-536A-47F3-8172-9F3C684AF6C1}" sibTransId="{4295A1C3-7A98-4AD8-8E4D-012F0C046B9C}"/>
    <dgm:cxn modelId="{37C440E0-409C-477C-A3CD-FF510FF4B8C5}" type="presOf" srcId="{48F1BA3C-B473-4424-BDCB-40ACA5C32E68}" destId="{F176F7BA-8031-479F-AB96-195CCB0544BF}" srcOrd="0" destOrd="0" presId="urn:microsoft.com/office/officeart/2005/8/layout/hierarchy5"/>
    <dgm:cxn modelId="{ECA83B1C-3C17-4098-BB94-14BF92DA5C75}" type="presOf" srcId="{732EF0D9-011B-43FC-92D3-4689AC58E16A}" destId="{A689DD81-0FB2-443A-9D91-A6F1DAF6CBFE}" srcOrd="1" destOrd="0" presId="urn:microsoft.com/office/officeart/2005/8/layout/hierarchy5"/>
    <dgm:cxn modelId="{B8278A23-4DE5-4CB6-93B5-8E35B8628C36}" srcId="{891E2058-39F6-4257-945B-83F97B22D376}" destId="{2621E519-2E51-4927-B35F-51BF18475552}" srcOrd="4" destOrd="0" parTransId="{9E2F26B2-3087-4F09-9F3F-48CD261F92A0}" sibTransId="{4AD53372-4387-4539-B140-92EEF7343DD8}"/>
    <dgm:cxn modelId="{433E8DE2-A90A-4CEC-9443-DC4FB0170A76}" srcId="{891E2058-39F6-4257-945B-83F97B22D376}" destId="{C0D36B84-8F29-4C74-BBDA-BD864F7ECBAC}" srcOrd="1" destOrd="0" parTransId="{FC477D07-6B55-4523-8B22-E66F322C8CFA}" sibTransId="{6222E1F5-7294-4695-A040-ED065F1DE007}"/>
    <dgm:cxn modelId="{DE27D29E-6E2B-4A8C-BC3E-E94E54325CF2}" type="presOf" srcId="{9E2F26B2-3087-4F09-9F3F-48CD261F92A0}" destId="{F2AC0883-FCF8-411B-8C30-9ED4FAA1BCC0}" srcOrd="0" destOrd="0" presId="urn:microsoft.com/office/officeart/2005/8/layout/hierarchy5"/>
    <dgm:cxn modelId="{54150102-5774-4225-A6F4-3C13596976A7}" type="presOf" srcId="{732EF0D9-011B-43FC-92D3-4689AC58E16A}" destId="{E409D501-0AE6-4C4B-94B1-F19C74A45C54}" srcOrd="0" destOrd="0" presId="urn:microsoft.com/office/officeart/2005/8/layout/hierarchy5"/>
    <dgm:cxn modelId="{B742AEA6-0A1C-4C3E-B698-01252945D8D7}" type="presOf" srcId="{571D4BC8-4AEF-4B77-ACB9-6EA1B336AF57}" destId="{EC62972D-F4C0-4529-8011-B94286DA9AC7}" srcOrd="0" destOrd="0" presId="urn:microsoft.com/office/officeart/2005/8/layout/hierarchy5"/>
    <dgm:cxn modelId="{C68563F4-C014-4575-B06E-028F39A47855}" type="presOf" srcId="{9BC08B41-A3AF-4787-AD52-EB1A0876FB2A}" destId="{0422C72A-6718-4CCB-9923-2D32134A0527}" srcOrd="0" destOrd="0" presId="urn:microsoft.com/office/officeart/2005/8/layout/hierarchy5"/>
    <dgm:cxn modelId="{12E96BA7-B459-446F-AA11-9C290ADCC4A8}" type="presOf" srcId="{85C88213-994A-4D5D-9ECB-21B4554FA492}" destId="{25CC795D-D019-4370-826A-8874E943039B}" srcOrd="0" destOrd="0" presId="urn:microsoft.com/office/officeart/2005/8/layout/hierarchy5"/>
    <dgm:cxn modelId="{4AD5849B-335E-46A9-9DA8-1C6FAEDEF04D}" type="presOf" srcId="{2621E519-2E51-4927-B35F-51BF18475552}" destId="{837D71F8-A45D-4D81-BAA8-8D62141EB1E6}" srcOrd="0" destOrd="0" presId="urn:microsoft.com/office/officeart/2005/8/layout/hierarchy5"/>
    <dgm:cxn modelId="{D6CE17DF-97AA-4F48-9468-570C92C33C55}" type="presOf" srcId="{FC477D07-6B55-4523-8B22-E66F322C8CFA}" destId="{71828DBC-9806-41A0-9F77-026AF741B7A0}" srcOrd="0" destOrd="0" presId="urn:microsoft.com/office/officeart/2005/8/layout/hierarchy5"/>
    <dgm:cxn modelId="{B9B20B90-2408-4575-BD65-F76567B89AE9}" srcId="{571D4BC8-4AEF-4B77-ACB9-6EA1B336AF57}" destId="{891E2058-39F6-4257-945B-83F97B22D376}" srcOrd="0" destOrd="0" parTransId="{25B81B26-078D-40F4-A2DE-D4FC61DA97F1}" sibTransId="{F0190F7E-5617-4E89-8AF6-549F0FF7A1AF}"/>
    <dgm:cxn modelId="{304E8380-D0FE-4C86-99EF-C9E23989A67E}" srcId="{891E2058-39F6-4257-945B-83F97B22D376}" destId="{9BC08B41-A3AF-4787-AD52-EB1A0876FB2A}" srcOrd="3" destOrd="0" parTransId="{620C5ADD-9885-4322-ADFE-C27F0F9C0FF0}" sibTransId="{B9B72C71-404E-46CF-B5DA-668F0FE2CCB2}"/>
    <dgm:cxn modelId="{A2C813DC-3EAE-4926-A4BD-0E6F4CC723C0}" srcId="{891E2058-39F6-4257-945B-83F97B22D376}" destId="{32E3C5A2-8298-4A28-A0A5-7EAC8372002E}" srcOrd="2" destOrd="0" parTransId="{48F1BA3C-B473-4424-BDCB-40ACA5C32E68}" sibTransId="{7C989FAE-4089-4D1B-ABE9-8D960D892010}"/>
    <dgm:cxn modelId="{4CE5817B-826B-4B6B-AAFB-77F6FD47B634}" type="presOf" srcId="{4F120173-3DC8-45B1-A594-A559AE059352}" destId="{16926D3C-BF41-45D9-87C5-E36FCB87AA5A}" srcOrd="0" destOrd="0" presId="urn:microsoft.com/office/officeart/2005/8/layout/hierarchy5"/>
    <dgm:cxn modelId="{B12A954A-86FA-471D-9EB3-54EE996E7595}" srcId="{891E2058-39F6-4257-945B-83F97B22D376}" destId="{C3E5637D-79C5-480C-AD94-B025F95EEFF3}" srcOrd="6" destOrd="0" parTransId="{732EF0D9-011B-43FC-92D3-4689AC58E16A}" sibTransId="{9C628F1F-75FA-405C-9939-305ABDC08434}"/>
    <dgm:cxn modelId="{B7FE1E62-1F1D-4E21-BB84-92092FC35940}" type="presOf" srcId="{620C5ADD-9885-4322-ADFE-C27F0F9C0FF0}" destId="{6D489D86-4CCF-4894-B2DC-2A2EE74B12E5}" srcOrd="0" destOrd="0" presId="urn:microsoft.com/office/officeart/2005/8/layout/hierarchy5"/>
    <dgm:cxn modelId="{82081B38-1973-423A-B2A1-0C23708E55A8}" type="presOf" srcId="{33990A55-536A-47F3-8172-9F3C684AF6C1}" destId="{471CA167-EF47-4A1A-A800-A0DD236A8768}" srcOrd="0" destOrd="0" presId="urn:microsoft.com/office/officeart/2005/8/layout/hierarchy5"/>
    <dgm:cxn modelId="{7388CFC4-8DCF-4164-9F10-874D91406DF0}" type="presOf" srcId="{E47F215E-8593-4834-8539-3CEC4392F049}" destId="{612A234C-8A77-4482-A46B-E3A4EB14401D}" srcOrd="0" destOrd="0" presId="urn:microsoft.com/office/officeart/2005/8/layout/hierarchy5"/>
    <dgm:cxn modelId="{8B023F47-F431-444F-8C53-A0AC6899D454}" type="presOf" srcId="{33990A55-536A-47F3-8172-9F3C684AF6C1}" destId="{D7AC8E38-0B08-4D4C-B5CB-16DF81916926}" srcOrd="1" destOrd="0" presId="urn:microsoft.com/office/officeart/2005/8/layout/hierarchy5"/>
    <dgm:cxn modelId="{EBD573EF-14D2-4B15-91B0-23A9E64D99B7}" type="presOf" srcId="{48F1BA3C-B473-4424-BDCB-40ACA5C32E68}" destId="{BDD50ED7-2427-40E6-87C8-83BD65236BE2}" srcOrd="1" destOrd="0" presId="urn:microsoft.com/office/officeart/2005/8/layout/hierarchy5"/>
    <dgm:cxn modelId="{B4912A46-5D2A-418A-9DED-D35B9CE1C686}" type="presOf" srcId="{620C5ADD-9885-4322-ADFE-C27F0F9C0FF0}" destId="{4F970896-160C-48A1-90A6-0596FC3973AC}" srcOrd="1" destOrd="0" presId="urn:microsoft.com/office/officeart/2005/8/layout/hierarchy5"/>
    <dgm:cxn modelId="{9D4D1D91-C72B-4950-AF42-0C012DB248A3}" srcId="{891E2058-39F6-4257-945B-83F97B22D376}" destId="{E47F215E-8593-4834-8539-3CEC4392F049}" srcOrd="5" destOrd="0" parTransId="{4F120173-3DC8-45B1-A594-A559AE059352}" sibTransId="{F51D14C6-FD49-4419-9E6E-D7A894A47547}"/>
    <dgm:cxn modelId="{691507B1-4FC9-4973-A821-E501DF72BB49}" type="presOf" srcId="{9E2F26B2-3087-4F09-9F3F-48CD261F92A0}" destId="{E44D4E13-CC38-45E0-8C89-B4C552B37B07}" srcOrd="1" destOrd="0" presId="urn:microsoft.com/office/officeart/2005/8/layout/hierarchy5"/>
    <dgm:cxn modelId="{DB5B5F88-7DC9-486B-95BF-53FB114AB703}" type="presOf" srcId="{32E3C5A2-8298-4A28-A0A5-7EAC8372002E}" destId="{055B1139-7997-4BF6-B6AB-544DEBE45227}" srcOrd="0" destOrd="0" presId="urn:microsoft.com/office/officeart/2005/8/layout/hierarchy5"/>
    <dgm:cxn modelId="{D37409EE-7855-47A9-B4AC-DF2D46F4453E}" type="presOf" srcId="{C0D36B84-8F29-4C74-BBDA-BD864F7ECBAC}" destId="{16EAB617-970F-4CC6-B991-88B11DE27C2D}" srcOrd="0" destOrd="0" presId="urn:microsoft.com/office/officeart/2005/8/layout/hierarchy5"/>
    <dgm:cxn modelId="{0E75D9E7-37C6-4453-95E5-6C5D011BAF19}" type="presOf" srcId="{891E2058-39F6-4257-945B-83F97B22D376}" destId="{B7893F94-87DF-4EFA-B0AF-E1F23F2062B9}" srcOrd="0" destOrd="0" presId="urn:microsoft.com/office/officeart/2005/8/layout/hierarchy5"/>
    <dgm:cxn modelId="{A7DB10AB-1E35-47DD-BCF2-4137DD764B6D}" type="presOf" srcId="{4F120173-3DC8-45B1-A594-A559AE059352}" destId="{8F2B56CD-6390-4E97-A84D-EABB65EA3087}" srcOrd="1" destOrd="0" presId="urn:microsoft.com/office/officeart/2005/8/layout/hierarchy5"/>
    <dgm:cxn modelId="{4D4E4957-8C4C-42BB-9FEB-022A6E4CA892}" type="presParOf" srcId="{EC62972D-F4C0-4529-8011-B94286DA9AC7}" destId="{970FDECC-A52C-4E3A-A4BE-17EEF2AA552B}" srcOrd="0" destOrd="0" presId="urn:microsoft.com/office/officeart/2005/8/layout/hierarchy5"/>
    <dgm:cxn modelId="{E1370306-7E70-4CBE-82EC-2DA8B9C53452}" type="presParOf" srcId="{970FDECC-A52C-4E3A-A4BE-17EEF2AA552B}" destId="{084F3716-1EA1-4CB9-900E-B9BEE630AFE2}" srcOrd="0" destOrd="0" presId="urn:microsoft.com/office/officeart/2005/8/layout/hierarchy5"/>
    <dgm:cxn modelId="{8ABF7667-DB90-4B60-B227-14B8B9A084B5}" type="presParOf" srcId="{084F3716-1EA1-4CB9-900E-B9BEE630AFE2}" destId="{5D3F3E90-9920-41A1-B9BF-35B5498E9E2C}" srcOrd="0" destOrd="0" presId="urn:microsoft.com/office/officeart/2005/8/layout/hierarchy5"/>
    <dgm:cxn modelId="{DC62748C-EAF9-4709-9A65-01F266A1B9AF}" type="presParOf" srcId="{5D3F3E90-9920-41A1-B9BF-35B5498E9E2C}" destId="{B7893F94-87DF-4EFA-B0AF-E1F23F2062B9}" srcOrd="0" destOrd="0" presId="urn:microsoft.com/office/officeart/2005/8/layout/hierarchy5"/>
    <dgm:cxn modelId="{1DB79A7F-7787-4ED6-830D-41D67C72613D}" type="presParOf" srcId="{5D3F3E90-9920-41A1-B9BF-35B5498E9E2C}" destId="{F9B981C6-C6DD-4A85-A9AF-51576D137D03}" srcOrd="1" destOrd="0" presId="urn:microsoft.com/office/officeart/2005/8/layout/hierarchy5"/>
    <dgm:cxn modelId="{AD4BB1AD-5F44-473A-B90B-39F03F468305}" type="presParOf" srcId="{F9B981C6-C6DD-4A85-A9AF-51576D137D03}" destId="{471CA167-EF47-4A1A-A800-A0DD236A8768}" srcOrd="0" destOrd="0" presId="urn:microsoft.com/office/officeart/2005/8/layout/hierarchy5"/>
    <dgm:cxn modelId="{F1BE75F8-A5DB-4635-A3A9-CA9540E19F8F}" type="presParOf" srcId="{471CA167-EF47-4A1A-A800-A0DD236A8768}" destId="{D7AC8E38-0B08-4D4C-B5CB-16DF81916926}" srcOrd="0" destOrd="0" presId="urn:microsoft.com/office/officeart/2005/8/layout/hierarchy5"/>
    <dgm:cxn modelId="{29332EB6-E709-4E71-A482-0A193ACBCF0E}" type="presParOf" srcId="{F9B981C6-C6DD-4A85-A9AF-51576D137D03}" destId="{AD163BE7-757C-45AB-A72B-B49336DBE218}" srcOrd="1" destOrd="0" presId="urn:microsoft.com/office/officeart/2005/8/layout/hierarchy5"/>
    <dgm:cxn modelId="{04F33687-3E4D-4DA3-B4A0-14DF716DBEF3}" type="presParOf" srcId="{AD163BE7-757C-45AB-A72B-B49336DBE218}" destId="{25CC795D-D019-4370-826A-8874E943039B}" srcOrd="0" destOrd="0" presId="urn:microsoft.com/office/officeart/2005/8/layout/hierarchy5"/>
    <dgm:cxn modelId="{E9F640CD-062A-49BE-92F6-111A0C5C4A78}" type="presParOf" srcId="{AD163BE7-757C-45AB-A72B-B49336DBE218}" destId="{DD6423DA-4B3E-4AF3-8C78-454744DBE19C}" srcOrd="1" destOrd="0" presId="urn:microsoft.com/office/officeart/2005/8/layout/hierarchy5"/>
    <dgm:cxn modelId="{8BA4F551-88BC-47A0-98AD-E8D43713EB5C}" type="presParOf" srcId="{F9B981C6-C6DD-4A85-A9AF-51576D137D03}" destId="{71828DBC-9806-41A0-9F77-026AF741B7A0}" srcOrd="2" destOrd="0" presId="urn:microsoft.com/office/officeart/2005/8/layout/hierarchy5"/>
    <dgm:cxn modelId="{954382BF-980F-4255-8A07-E036D397DD89}" type="presParOf" srcId="{71828DBC-9806-41A0-9F77-026AF741B7A0}" destId="{94A7C9DE-649B-4F7D-A030-4208894F75CA}" srcOrd="0" destOrd="0" presId="urn:microsoft.com/office/officeart/2005/8/layout/hierarchy5"/>
    <dgm:cxn modelId="{72F0DD62-5C2A-4A81-873A-6635B2D289BE}" type="presParOf" srcId="{F9B981C6-C6DD-4A85-A9AF-51576D137D03}" destId="{19E88BFC-652F-4A87-ADF1-96F64A93399F}" srcOrd="3" destOrd="0" presId="urn:microsoft.com/office/officeart/2005/8/layout/hierarchy5"/>
    <dgm:cxn modelId="{94149F02-6A7F-4CB8-8318-A5D9C6E33462}" type="presParOf" srcId="{19E88BFC-652F-4A87-ADF1-96F64A93399F}" destId="{16EAB617-970F-4CC6-B991-88B11DE27C2D}" srcOrd="0" destOrd="0" presId="urn:microsoft.com/office/officeart/2005/8/layout/hierarchy5"/>
    <dgm:cxn modelId="{CA360045-C1E7-49CA-AB71-8AA7B187141D}" type="presParOf" srcId="{19E88BFC-652F-4A87-ADF1-96F64A93399F}" destId="{4E9832A0-7E6D-4BD2-A010-5E23B80ACDD5}" srcOrd="1" destOrd="0" presId="urn:microsoft.com/office/officeart/2005/8/layout/hierarchy5"/>
    <dgm:cxn modelId="{D05D8F3D-0151-4986-8B35-95DE61A3929F}" type="presParOf" srcId="{F9B981C6-C6DD-4A85-A9AF-51576D137D03}" destId="{F176F7BA-8031-479F-AB96-195CCB0544BF}" srcOrd="4" destOrd="0" presId="urn:microsoft.com/office/officeart/2005/8/layout/hierarchy5"/>
    <dgm:cxn modelId="{65101B16-A340-4CED-8245-8AE47DEF86C8}" type="presParOf" srcId="{F176F7BA-8031-479F-AB96-195CCB0544BF}" destId="{BDD50ED7-2427-40E6-87C8-83BD65236BE2}" srcOrd="0" destOrd="0" presId="urn:microsoft.com/office/officeart/2005/8/layout/hierarchy5"/>
    <dgm:cxn modelId="{FBA53B46-1CF5-4401-8879-0ADB93C72EE4}" type="presParOf" srcId="{F9B981C6-C6DD-4A85-A9AF-51576D137D03}" destId="{EC59D175-6CCD-4334-8827-AE7F4768896B}" srcOrd="5" destOrd="0" presId="urn:microsoft.com/office/officeart/2005/8/layout/hierarchy5"/>
    <dgm:cxn modelId="{AA55EABE-2BC8-4BB0-A65B-E176467AF754}" type="presParOf" srcId="{EC59D175-6CCD-4334-8827-AE7F4768896B}" destId="{055B1139-7997-4BF6-B6AB-544DEBE45227}" srcOrd="0" destOrd="0" presId="urn:microsoft.com/office/officeart/2005/8/layout/hierarchy5"/>
    <dgm:cxn modelId="{96CE711E-ACF7-44EB-86C5-D7E6ACAF346F}" type="presParOf" srcId="{EC59D175-6CCD-4334-8827-AE7F4768896B}" destId="{23FF62E1-B4F6-4E00-93CC-EF3951A486EE}" srcOrd="1" destOrd="0" presId="urn:microsoft.com/office/officeart/2005/8/layout/hierarchy5"/>
    <dgm:cxn modelId="{72D6F392-A9A6-4218-B89F-2CE724C4EC76}" type="presParOf" srcId="{F9B981C6-C6DD-4A85-A9AF-51576D137D03}" destId="{6D489D86-4CCF-4894-B2DC-2A2EE74B12E5}" srcOrd="6" destOrd="0" presId="urn:microsoft.com/office/officeart/2005/8/layout/hierarchy5"/>
    <dgm:cxn modelId="{C28A4786-ABA5-4E9F-BBD5-8BB98945EE9B}" type="presParOf" srcId="{6D489D86-4CCF-4894-B2DC-2A2EE74B12E5}" destId="{4F970896-160C-48A1-90A6-0596FC3973AC}" srcOrd="0" destOrd="0" presId="urn:microsoft.com/office/officeart/2005/8/layout/hierarchy5"/>
    <dgm:cxn modelId="{D1A2DB73-749B-4BAD-9E94-3D6F211AA98C}" type="presParOf" srcId="{F9B981C6-C6DD-4A85-A9AF-51576D137D03}" destId="{63FC1231-AB62-40A9-BFEB-4E62105A5119}" srcOrd="7" destOrd="0" presId="urn:microsoft.com/office/officeart/2005/8/layout/hierarchy5"/>
    <dgm:cxn modelId="{961BECAB-3AF8-4BDA-B46E-0F2F935FE982}" type="presParOf" srcId="{63FC1231-AB62-40A9-BFEB-4E62105A5119}" destId="{0422C72A-6718-4CCB-9923-2D32134A0527}" srcOrd="0" destOrd="0" presId="urn:microsoft.com/office/officeart/2005/8/layout/hierarchy5"/>
    <dgm:cxn modelId="{33E5F946-335C-44E8-BA5E-B5AC23DAAFE3}" type="presParOf" srcId="{63FC1231-AB62-40A9-BFEB-4E62105A5119}" destId="{3D38B429-61A0-417C-8FD7-2E341A3B4605}" srcOrd="1" destOrd="0" presId="urn:microsoft.com/office/officeart/2005/8/layout/hierarchy5"/>
    <dgm:cxn modelId="{5916C70A-45A6-49CE-B019-88C408B176CA}" type="presParOf" srcId="{F9B981C6-C6DD-4A85-A9AF-51576D137D03}" destId="{F2AC0883-FCF8-411B-8C30-9ED4FAA1BCC0}" srcOrd="8" destOrd="0" presId="urn:microsoft.com/office/officeart/2005/8/layout/hierarchy5"/>
    <dgm:cxn modelId="{6D0F4EB9-38C9-4D12-BB32-E9E6A46B613A}" type="presParOf" srcId="{F2AC0883-FCF8-411B-8C30-9ED4FAA1BCC0}" destId="{E44D4E13-CC38-45E0-8C89-B4C552B37B07}" srcOrd="0" destOrd="0" presId="urn:microsoft.com/office/officeart/2005/8/layout/hierarchy5"/>
    <dgm:cxn modelId="{AF5778AC-3900-4B3C-9408-1AE729DE7773}" type="presParOf" srcId="{F9B981C6-C6DD-4A85-A9AF-51576D137D03}" destId="{6D0327FA-653A-4ADA-8BAC-CCE66E8BC7EA}" srcOrd="9" destOrd="0" presId="urn:microsoft.com/office/officeart/2005/8/layout/hierarchy5"/>
    <dgm:cxn modelId="{9D6AD269-AA8B-4D69-B91A-D54074E80EED}" type="presParOf" srcId="{6D0327FA-653A-4ADA-8BAC-CCE66E8BC7EA}" destId="{837D71F8-A45D-4D81-BAA8-8D62141EB1E6}" srcOrd="0" destOrd="0" presId="urn:microsoft.com/office/officeart/2005/8/layout/hierarchy5"/>
    <dgm:cxn modelId="{F5C22FB0-0B2B-48E9-8B95-1DF93C7B3D74}" type="presParOf" srcId="{6D0327FA-653A-4ADA-8BAC-CCE66E8BC7EA}" destId="{CC1397E5-DE46-44E4-BA81-E6B096D1DE6E}" srcOrd="1" destOrd="0" presId="urn:microsoft.com/office/officeart/2005/8/layout/hierarchy5"/>
    <dgm:cxn modelId="{ABFD20C6-940F-4773-828B-0DB3C57C4D6C}" type="presParOf" srcId="{F9B981C6-C6DD-4A85-A9AF-51576D137D03}" destId="{16926D3C-BF41-45D9-87C5-E36FCB87AA5A}" srcOrd="10" destOrd="0" presId="urn:microsoft.com/office/officeart/2005/8/layout/hierarchy5"/>
    <dgm:cxn modelId="{C4B94ED2-42B6-46A9-B1BD-56CB8297E26B}" type="presParOf" srcId="{16926D3C-BF41-45D9-87C5-E36FCB87AA5A}" destId="{8F2B56CD-6390-4E97-A84D-EABB65EA3087}" srcOrd="0" destOrd="0" presId="urn:microsoft.com/office/officeart/2005/8/layout/hierarchy5"/>
    <dgm:cxn modelId="{4FF9143C-E314-4A92-8FD2-53C4F99A9C3B}" type="presParOf" srcId="{F9B981C6-C6DD-4A85-A9AF-51576D137D03}" destId="{3570BAAD-E3BF-4B56-8345-D182486FCF78}" srcOrd="11" destOrd="0" presId="urn:microsoft.com/office/officeart/2005/8/layout/hierarchy5"/>
    <dgm:cxn modelId="{AF80E5E5-25A9-4C78-9372-2BF1197122C6}" type="presParOf" srcId="{3570BAAD-E3BF-4B56-8345-D182486FCF78}" destId="{612A234C-8A77-4482-A46B-E3A4EB14401D}" srcOrd="0" destOrd="0" presId="urn:microsoft.com/office/officeart/2005/8/layout/hierarchy5"/>
    <dgm:cxn modelId="{38E19A5B-82B9-41BE-B328-42A558B2C664}" type="presParOf" srcId="{3570BAAD-E3BF-4B56-8345-D182486FCF78}" destId="{05CC99CE-85A9-4824-9A7F-DC7F8CFFFAD6}" srcOrd="1" destOrd="0" presId="urn:microsoft.com/office/officeart/2005/8/layout/hierarchy5"/>
    <dgm:cxn modelId="{AD5060C4-AB92-4BC4-89AF-F9562CA2E70D}" type="presParOf" srcId="{F9B981C6-C6DD-4A85-A9AF-51576D137D03}" destId="{E409D501-0AE6-4C4B-94B1-F19C74A45C54}" srcOrd="12" destOrd="0" presId="urn:microsoft.com/office/officeart/2005/8/layout/hierarchy5"/>
    <dgm:cxn modelId="{79556395-9740-45D9-A043-9A6935B1082A}" type="presParOf" srcId="{E409D501-0AE6-4C4B-94B1-F19C74A45C54}" destId="{A689DD81-0FB2-443A-9D91-A6F1DAF6CBFE}" srcOrd="0" destOrd="0" presId="urn:microsoft.com/office/officeart/2005/8/layout/hierarchy5"/>
    <dgm:cxn modelId="{03A9DB3C-FA38-40CE-845B-887188556F53}" type="presParOf" srcId="{F9B981C6-C6DD-4A85-A9AF-51576D137D03}" destId="{B9714F03-4FDD-4BC1-8037-221409C11698}" srcOrd="13" destOrd="0" presId="urn:microsoft.com/office/officeart/2005/8/layout/hierarchy5"/>
    <dgm:cxn modelId="{D54A332C-5CD3-4F3B-B61A-008173804452}" type="presParOf" srcId="{B9714F03-4FDD-4BC1-8037-221409C11698}" destId="{D4144FF2-54EF-43C1-A314-C42BEF6FAEEC}" srcOrd="0" destOrd="0" presId="urn:microsoft.com/office/officeart/2005/8/layout/hierarchy5"/>
    <dgm:cxn modelId="{67815B52-1965-4339-8D8F-ABE50027CE66}" type="presParOf" srcId="{B9714F03-4FDD-4BC1-8037-221409C11698}" destId="{44CDEF95-28B0-43E6-AF7E-6398F1B21ADB}" srcOrd="1" destOrd="0" presId="urn:microsoft.com/office/officeart/2005/8/layout/hierarchy5"/>
    <dgm:cxn modelId="{66E3FE26-AF98-4DA1-BFF6-FB8E20294224}" type="presParOf" srcId="{EC62972D-F4C0-4529-8011-B94286DA9AC7}" destId="{8CDFC9E7-E8B4-421C-96E0-A0E49A3B30FC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893F94-87DF-4EFA-B0AF-E1F23F2062B9}">
      <dsp:nvSpPr>
        <dsp:cNvPr id="0" name=""/>
        <dsp:cNvSpPr/>
      </dsp:nvSpPr>
      <dsp:spPr>
        <a:xfrm>
          <a:off x="475963" y="1282172"/>
          <a:ext cx="1642090" cy="104878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kumimoji="0" lang="ru-RU" sz="2000" b="1" i="1" u="none" strike="noStrike" kern="1200" cap="none" normalizeH="0" baseline="0" dirty="0" smtClean="0">
              <a:ln/>
              <a:solidFill>
                <a:srgbClr val="002060"/>
              </a:solidFill>
              <a:effectLst/>
              <a:latin typeface="+mn-lt"/>
              <a:cs typeface="Arial" pitchFamily="34" charset="0"/>
            </a:rPr>
            <a:t>Всего: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kumimoji="0" lang="ru-RU" sz="3200" b="1" i="1" u="none" strike="noStrike" kern="1200" cap="none" normalizeH="0" baseline="0" dirty="0" smtClean="0">
              <a:ln/>
              <a:solidFill>
                <a:srgbClr val="234281"/>
              </a:solidFill>
              <a:effectLst/>
              <a:latin typeface="+mn-lt"/>
              <a:cs typeface="Arial" pitchFamily="34" charset="0"/>
            </a:rPr>
            <a:t>12 150,1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kumimoji="0" lang="ru-RU" sz="2000" b="1" i="1" u="none" strike="noStrike" kern="1200" cap="none" normalizeH="0" baseline="0" dirty="0" smtClean="0">
              <a:ln/>
              <a:solidFill>
                <a:srgbClr val="002060"/>
              </a:solidFill>
              <a:effectLst/>
              <a:latin typeface="+mn-lt"/>
              <a:cs typeface="Arial" pitchFamily="34" charset="0"/>
            </a:rPr>
            <a:t>тыс. рублей</a:t>
          </a:r>
          <a:endParaRPr lang="ru-RU" sz="2000" kern="1200" dirty="0">
            <a:solidFill>
              <a:srgbClr val="002060"/>
            </a:solidFill>
            <a:latin typeface="+mn-lt"/>
          </a:endParaRPr>
        </a:p>
      </dsp:txBody>
      <dsp:txXfrm>
        <a:off x="506681" y="1312890"/>
        <a:ext cx="1580654" cy="987347"/>
      </dsp:txXfrm>
    </dsp:sp>
    <dsp:sp modelId="{471CA167-EF47-4A1A-A800-A0DD236A8768}">
      <dsp:nvSpPr>
        <dsp:cNvPr id="0" name=""/>
        <dsp:cNvSpPr/>
      </dsp:nvSpPr>
      <dsp:spPr>
        <a:xfrm rot="19408848">
          <a:off x="1872983" y="1055849"/>
          <a:ext cx="2496363" cy="15864"/>
        </a:xfrm>
        <a:custGeom>
          <a:avLst/>
          <a:gdLst/>
          <a:ahLst/>
          <a:cxnLst/>
          <a:rect l="0" t="0" r="0" b="0"/>
          <a:pathLst>
            <a:path>
              <a:moveTo>
                <a:pt x="0" y="7932"/>
              </a:moveTo>
              <a:lnTo>
                <a:pt x="2496363" y="793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058755" y="1001372"/>
        <a:ext cx="124818" cy="124818"/>
      </dsp:txXfrm>
    </dsp:sp>
    <dsp:sp modelId="{25CC795D-D019-4370-826A-8874E943039B}">
      <dsp:nvSpPr>
        <dsp:cNvPr id="0" name=""/>
        <dsp:cNvSpPr/>
      </dsp:nvSpPr>
      <dsp:spPr>
        <a:xfrm>
          <a:off x="4124275" y="49899"/>
          <a:ext cx="2926013" cy="542199"/>
        </a:xfrm>
        <a:prstGeom prst="roundRect">
          <a:avLst>
            <a:gd name="adj" fmla="val 10000"/>
          </a:avLst>
        </a:prstGeom>
        <a:solidFill>
          <a:srgbClr val="18D244"/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800" b="0" i="0" u="none" strike="noStrike" kern="1200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Финансы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(5 303,1 тыс. рублей – 43,6%)</a:t>
          </a:r>
          <a:endParaRPr lang="ru-RU" sz="16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sp:txBody>
      <dsp:txXfrm>
        <a:off x="4140155" y="65779"/>
        <a:ext cx="2894253" cy="510439"/>
      </dsp:txXfrm>
    </dsp:sp>
    <dsp:sp modelId="{71828DBC-9806-41A0-9F77-026AF741B7A0}">
      <dsp:nvSpPr>
        <dsp:cNvPr id="0" name=""/>
        <dsp:cNvSpPr/>
      </dsp:nvSpPr>
      <dsp:spPr>
        <a:xfrm rot="2835221">
          <a:off x="1766362" y="2602595"/>
          <a:ext cx="2189542" cy="15864"/>
        </a:xfrm>
        <a:custGeom>
          <a:avLst/>
          <a:gdLst/>
          <a:ahLst/>
          <a:cxnLst/>
          <a:rect l="0" t="0" r="0" b="0"/>
          <a:pathLst>
            <a:path>
              <a:moveTo>
                <a:pt x="0" y="7932"/>
              </a:moveTo>
              <a:lnTo>
                <a:pt x="2189542" y="793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806395" y="2555789"/>
        <a:ext cx="109477" cy="109477"/>
      </dsp:txXfrm>
    </dsp:sp>
    <dsp:sp modelId="{16EAB617-970F-4CC6-B991-88B11DE27C2D}">
      <dsp:nvSpPr>
        <dsp:cNvPr id="0" name=""/>
        <dsp:cNvSpPr/>
      </dsp:nvSpPr>
      <dsp:spPr>
        <a:xfrm>
          <a:off x="3604213" y="3042900"/>
          <a:ext cx="2990734" cy="743180"/>
        </a:xfrm>
        <a:prstGeom prst="roundRect">
          <a:avLst>
            <a:gd name="adj" fmla="val 10000"/>
          </a:avLst>
        </a:prstGeom>
        <a:solidFill>
          <a:srgbClr val="18D24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Противодействие преступности и защита от ЧС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(19,6 тыс. рублей  - 0,2%)</a:t>
          </a:r>
        </a:p>
      </dsp:txBody>
      <dsp:txXfrm>
        <a:off x="3625980" y="3064667"/>
        <a:ext cx="2947200" cy="699646"/>
      </dsp:txXfrm>
    </dsp:sp>
    <dsp:sp modelId="{F176F7BA-8031-479F-AB96-195CCB0544BF}">
      <dsp:nvSpPr>
        <dsp:cNvPr id="0" name=""/>
        <dsp:cNvSpPr/>
      </dsp:nvSpPr>
      <dsp:spPr>
        <a:xfrm rot="20352990">
          <a:off x="2043572" y="1392482"/>
          <a:ext cx="2289214" cy="15864"/>
        </a:xfrm>
        <a:custGeom>
          <a:avLst/>
          <a:gdLst/>
          <a:ahLst/>
          <a:cxnLst/>
          <a:rect l="0" t="0" r="0" b="0"/>
          <a:pathLst>
            <a:path>
              <a:moveTo>
                <a:pt x="0" y="7932"/>
              </a:moveTo>
              <a:lnTo>
                <a:pt x="2289214" y="793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130949" y="1343184"/>
        <a:ext cx="114460" cy="114460"/>
      </dsp:txXfrm>
    </dsp:sp>
    <dsp:sp modelId="{055B1139-7997-4BF6-B6AB-544DEBE45227}">
      <dsp:nvSpPr>
        <dsp:cNvPr id="0" name=""/>
        <dsp:cNvSpPr/>
      </dsp:nvSpPr>
      <dsp:spPr>
        <a:xfrm>
          <a:off x="4258304" y="653046"/>
          <a:ext cx="2648350" cy="682437"/>
        </a:xfrm>
        <a:prstGeom prst="roundRect">
          <a:avLst>
            <a:gd name="adj" fmla="val 10000"/>
          </a:avLst>
        </a:prstGeom>
        <a:solidFill>
          <a:srgbClr val="18D24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Развитие культуры</a:t>
          </a:r>
          <a:endParaRPr kumimoji="0" lang="ru-RU" sz="1800" b="0" i="0" u="none" strike="noStrike" kern="1200" cap="none" normalizeH="0" baseline="0" dirty="0" smtClean="0">
            <a:ln>
              <a:noFill/>
            </a:ln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Arial" pitchFamily="34" charset="0"/>
          </a:endParaRP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(4 970,3 тыс. рублей – 40,9%)</a:t>
          </a:r>
          <a:endParaRPr lang="ru-RU" sz="16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sp:txBody>
      <dsp:txXfrm>
        <a:off x="4278292" y="673034"/>
        <a:ext cx="2608374" cy="642461"/>
      </dsp:txXfrm>
    </dsp:sp>
    <dsp:sp modelId="{6D489D86-4CCF-4894-B2DC-2A2EE74B12E5}">
      <dsp:nvSpPr>
        <dsp:cNvPr id="0" name=""/>
        <dsp:cNvSpPr/>
      </dsp:nvSpPr>
      <dsp:spPr>
        <a:xfrm rot="21382760">
          <a:off x="2116295" y="1743006"/>
          <a:ext cx="1761695" cy="15864"/>
        </a:xfrm>
        <a:custGeom>
          <a:avLst/>
          <a:gdLst/>
          <a:ahLst/>
          <a:cxnLst/>
          <a:rect l="0" t="0" r="0" b="0"/>
          <a:pathLst>
            <a:path>
              <a:moveTo>
                <a:pt x="0" y="7932"/>
              </a:moveTo>
              <a:lnTo>
                <a:pt x="1761695" y="793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953101" y="1706896"/>
        <a:ext cx="88084" cy="88084"/>
      </dsp:txXfrm>
    </dsp:sp>
    <dsp:sp modelId="{0422C72A-6718-4CCB-9923-2D32134A0527}">
      <dsp:nvSpPr>
        <dsp:cNvPr id="0" name=""/>
        <dsp:cNvSpPr/>
      </dsp:nvSpPr>
      <dsp:spPr>
        <a:xfrm>
          <a:off x="3876232" y="1342761"/>
          <a:ext cx="3584455" cy="705103"/>
        </a:xfrm>
        <a:prstGeom prst="roundRect">
          <a:avLst>
            <a:gd name="adj" fmla="val 10000"/>
          </a:avLst>
        </a:prstGeom>
        <a:solidFill>
          <a:srgbClr val="18D24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800" b="0" i="0" u="none" strike="noStrike" kern="1200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Жилищно-коммунальное хозяйство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(1 594,5 тыс. рублей – 13,1%)</a:t>
          </a:r>
          <a:endParaRPr lang="ru-RU" sz="16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sp:txBody>
      <dsp:txXfrm>
        <a:off x="3896884" y="1363413"/>
        <a:ext cx="3543151" cy="663799"/>
      </dsp:txXfrm>
    </dsp:sp>
    <dsp:sp modelId="{F2AC0883-FCF8-411B-8C30-9ED4FAA1BCC0}">
      <dsp:nvSpPr>
        <dsp:cNvPr id="0" name=""/>
        <dsp:cNvSpPr/>
      </dsp:nvSpPr>
      <dsp:spPr>
        <a:xfrm rot="887596">
          <a:off x="2079756" y="2093645"/>
          <a:ext cx="2310814" cy="15864"/>
        </a:xfrm>
        <a:custGeom>
          <a:avLst/>
          <a:gdLst/>
          <a:ahLst/>
          <a:cxnLst/>
          <a:rect l="0" t="0" r="0" b="0"/>
          <a:pathLst>
            <a:path>
              <a:moveTo>
                <a:pt x="0" y="7932"/>
              </a:moveTo>
              <a:lnTo>
                <a:pt x="2310814" y="793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177393" y="2043807"/>
        <a:ext cx="115540" cy="115540"/>
      </dsp:txXfrm>
    </dsp:sp>
    <dsp:sp modelId="{837D71F8-A45D-4D81-BAA8-8D62141EB1E6}">
      <dsp:nvSpPr>
        <dsp:cNvPr id="0" name=""/>
        <dsp:cNvSpPr/>
      </dsp:nvSpPr>
      <dsp:spPr>
        <a:xfrm>
          <a:off x="4352273" y="2090820"/>
          <a:ext cx="2851070" cy="611539"/>
        </a:xfrm>
        <a:prstGeom prst="roundRect">
          <a:avLst>
            <a:gd name="adj" fmla="val 10000"/>
          </a:avLst>
        </a:prstGeom>
        <a:solidFill>
          <a:srgbClr val="18D24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Социальная политика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(218,8 тыс.рублей – 1,8%)   </a:t>
          </a:r>
          <a:endParaRPr lang="ru-RU" sz="16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70184" y="2108731"/>
        <a:ext cx="2815248" cy="575717"/>
      </dsp:txXfrm>
    </dsp:sp>
    <dsp:sp modelId="{16926D3C-BF41-45D9-87C5-E36FCB87AA5A}">
      <dsp:nvSpPr>
        <dsp:cNvPr id="0" name=""/>
        <dsp:cNvSpPr/>
      </dsp:nvSpPr>
      <dsp:spPr>
        <a:xfrm rot="3761935">
          <a:off x="1361441" y="3040624"/>
          <a:ext cx="2795363" cy="15864"/>
        </a:xfrm>
        <a:custGeom>
          <a:avLst/>
          <a:gdLst/>
          <a:ahLst/>
          <a:cxnLst/>
          <a:rect l="0" t="0" r="0" b="0"/>
          <a:pathLst>
            <a:path>
              <a:moveTo>
                <a:pt x="0" y="7932"/>
              </a:moveTo>
              <a:lnTo>
                <a:pt x="2795363" y="793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689239" y="2978672"/>
        <a:ext cx="139768" cy="139768"/>
      </dsp:txXfrm>
    </dsp:sp>
    <dsp:sp modelId="{612A234C-8A77-4482-A46B-E3A4EB14401D}">
      <dsp:nvSpPr>
        <dsp:cNvPr id="0" name=""/>
        <dsp:cNvSpPr/>
      </dsp:nvSpPr>
      <dsp:spPr>
        <a:xfrm>
          <a:off x="3400192" y="4062978"/>
          <a:ext cx="3355611" cy="455140"/>
        </a:xfrm>
        <a:prstGeom prst="roundRect">
          <a:avLst>
            <a:gd name="adj" fmla="val 10000"/>
          </a:avLst>
        </a:prstGeom>
        <a:solidFill>
          <a:srgbClr val="18D24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Информационное общество ( 26,4 тыс. рублей – 0,2%)</a:t>
          </a:r>
          <a:endParaRPr lang="ru-RU" sz="16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13523" y="4076309"/>
        <a:ext cx="3328949" cy="428478"/>
      </dsp:txXfrm>
    </dsp:sp>
    <dsp:sp modelId="{E409D501-0AE6-4C4B-94B1-F19C74A45C54}">
      <dsp:nvSpPr>
        <dsp:cNvPr id="0" name=""/>
        <dsp:cNvSpPr/>
      </dsp:nvSpPr>
      <dsp:spPr>
        <a:xfrm rot="7671587">
          <a:off x="-219600" y="2942325"/>
          <a:ext cx="2897204" cy="15864"/>
        </a:xfrm>
        <a:custGeom>
          <a:avLst/>
          <a:gdLst/>
          <a:ahLst/>
          <a:cxnLst/>
          <a:rect l="0" t="0" r="0" b="0"/>
          <a:pathLst>
            <a:path>
              <a:moveTo>
                <a:pt x="0" y="7932"/>
              </a:moveTo>
              <a:lnTo>
                <a:pt x="2897204" y="793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0800000">
        <a:off x="1156571" y="2877827"/>
        <a:ext cx="144860" cy="144860"/>
      </dsp:txXfrm>
    </dsp:sp>
    <dsp:sp modelId="{D4144FF2-54EF-43C1-A314-C42BEF6FAEEC}">
      <dsp:nvSpPr>
        <dsp:cNvPr id="0" name=""/>
        <dsp:cNvSpPr/>
      </dsp:nvSpPr>
      <dsp:spPr>
        <a:xfrm>
          <a:off x="339949" y="3586943"/>
          <a:ext cx="2685390" cy="1014015"/>
        </a:xfrm>
        <a:prstGeom prst="roundRect">
          <a:avLst>
            <a:gd name="adj" fmla="val 10000"/>
          </a:avLst>
        </a:prstGeom>
        <a:solidFill>
          <a:srgbClr val="18D24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Муниципальная политика (17,4 тыс. рублей – 0,2%)</a:t>
          </a:r>
          <a:endParaRPr lang="ru-RU" sz="16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9648" y="3616642"/>
        <a:ext cx="2625992" cy="9546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0.8468</cdr:x>
      <cdr:y>0</cdr:y>
    </cdr:from>
    <cdr:to>
      <cdr:x>1</cdr:x>
      <cdr:y>0.05936</cdr:y>
    </cdr:to>
    <cdr:sp macro="" textlink="">
      <cdr:nvSpPr>
        <cdr:cNvPr id="2" name="TextBox 28"/>
        <cdr:cNvSpPr txBox="1"/>
      </cdr:nvSpPr>
      <cdr:spPr>
        <a:xfrm xmlns:a="http://schemas.openxmlformats.org/drawingml/2006/main">
          <a:off x="7200800" y="-72008"/>
          <a:ext cx="1296144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9pPr>
        </a:lstStyle>
        <a:p xmlns:a="http://schemas.openxmlformats.org/drawingml/2006/main">
          <a:pPr algn="r"/>
          <a:r>
            <a: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тыс.рублей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0.78939</cdr:x>
      <cdr:y>0.41678</cdr:y>
    </cdr:from>
    <cdr:to>
      <cdr:x>0.85717</cdr:x>
      <cdr:y>0.51381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V="1">
          <a:off x="6211887" y="1963737"/>
          <a:ext cx="533400" cy="457200"/>
        </a:xfrm>
        <a:prstGeom xmlns:a="http://schemas.openxmlformats.org/drawingml/2006/main" prst="straightConnector1">
          <a:avLst/>
        </a:prstGeom>
        <a:ln xmlns:a="http://schemas.openxmlformats.org/drawingml/2006/main" w="31750">
          <a:solidFill>
            <a:schemeClr val="tx1">
              <a:lumMod val="85000"/>
              <a:lumOff val="15000"/>
            </a:schemeClr>
          </a:solidFill>
          <a:prstDash val="sys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0.61991</cdr:x>
      <cdr:y>0.48194</cdr:y>
    </cdr:from>
    <cdr:to>
      <cdr:x>0.70815</cdr:x>
      <cdr:y>0.55408</cdr:y>
    </cdr:to>
    <cdr:sp macro="" textlink="">
      <cdr:nvSpPr>
        <cdr:cNvPr id="6" name="TextBox 5"/>
        <cdr:cNvSpPr txBox="1"/>
      </cdr:nvSpPr>
      <cdr:spPr>
        <a:xfrm xmlns:a="http://schemas.openxmlformats.org/drawingml/2006/main" rot="19738964">
          <a:off x="4878216" y="2270745"/>
          <a:ext cx="694390" cy="3398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dirty="0" smtClean="0"/>
            <a:t>109,8%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0.37302</cdr:x>
      <cdr:y>0.31266</cdr:y>
    </cdr:from>
    <cdr:to>
      <cdr:x>0.39879</cdr:x>
      <cdr:y>0.46989</cdr:y>
    </cdr:to>
    <cdr:sp macro="" textlink="">
      <cdr:nvSpPr>
        <cdr:cNvPr id="7" name="TextBox 6"/>
        <cdr:cNvSpPr txBox="1"/>
      </cdr:nvSpPr>
      <cdr:spPr>
        <a:xfrm xmlns:a="http://schemas.openxmlformats.org/drawingml/2006/main" rot="2762381">
          <a:off x="2666388" y="1742156"/>
          <a:ext cx="740821" cy="2027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100" dirty="0" smtClean="0"/>
            <a:t>96,5 %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0.23071</cdr:x>
      <cdr:y>0.36537</cdr:y>
    </cdr:from>
    <cdr:to>
      <cdr:x>0.26446</cdr:x>
      <cdr:y>0.48538</cdr:y>
    </cdr:to>
    <cdr:sp macro="" textlink="">
      <cdr:nvSpPr>
        <cdr:cNvPr id="8" name="TextBox 7"/>
        <cdr:cNvSpPr txBox="1"/>
      </cdr:nvSpPr>
      <cdr:spPr>
        <a:xfrm xmlns:a="http://schemas.openxmlformats.org/drawingml/2006/main" rot="2816001">
          <a:off x="1665534" y="1871441"/>
          <a:ext cx="565483" cy="2655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100" dirty="0" smtClean="0"/>
            <a:t>88,3%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0.20839</cdr:x>
      <cdr:y>0.43295</cdr:y>
    </cdr:from>
    <cdr:to>
      <cdr:x>0.26417</cdr:x>
      <cdr:y>0.53295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>
          <a:off x="1639887" y="2039937"/>
          <a:ext cx="438946" cy="47117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ysClr val="windowText" lastClr="000000">
              <a:lumMod val="85000"/>
              <a:lumOff val="15000"/>
            </a:sysClr>
          </a:solidFill>
          <a:prstDash val="sysDash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0.34396</cdr:x>
      <cdr:y>0.49764</cdr:y>
    </cdr:from>
    <cdr:to>
      <cdr:x>0.41568</cdr:x>
      <cdr:y>0.58073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>
          <a:off x="2706687" y="2344737"/>
          <a:ext cx="564381" cy="391495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ysClr val="windowText" lastClr="000000">
              <a:lumMod val="85000"/>
              <a:lumOff val="15000"/>
            </a:sysClr>
          </a:solidFill>
          <a:prstDash val="sysDash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0.48921</cdr:x>
      <cdr:y>0.49764</cdr:y>
    </cdr:from>
    <cdr:to>
      <cdr:x>0.55028</cdr:x>
      <cdr:y>0.59785</cdr:y>
    </cdr:to>
    <cdr:sp macro="" textlink="">
      <cdr:nvSpPr>
        <cdr:cNvPr id="12" name="Прямая со стрелкой 11"/>
        <cdr:cNvSpPr/>
      </cdr:nvSpPr>
      <cdr:spPr>
        <a:xfrm xmlns:a="http://schemas.openxmlformats.org/drawingml/2006/main">
          <a:off x="3849687" y="2344737"/>
          <a:ext cx="480575" cy="47215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ysClr val="windowText" lastClr="000000">
              <a:lumMod val="85000"/>
              <a:lumOff val="15000"/>
            </a:sysClr>
          </a:solidFill>
          <a:prstDash val="sysDash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0.63446</cdr:x>
      <cdr:y>0.51381</cdr:y>
    </cdr:from>
    <cdr:to>
      <cdr:x>0.71845</cdr:x>
      <cdr:y>0.58825</cdr:y>
    </cdr:to>
    <cdr:sp macro="" textlink="">
      <cdr:nvSpPr>
        <cdr:cNvPr id="13" name="Прямая со стрелкой 12"/>
        <cdr:cNvSpPr/>
      </cdr:nvSpPr>
      <cdr:spPr>
        <a:xfrm xmlns:a="http://schemas.openxmlformats.org/drawingml/2006/main" flipV="1">
          <a:off x="4992687" y="2420937"/>
          <a:ext cx="660937" cy="35073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ysClr val="windowText" lastClr="000000">
              <a:lumMod val="85000"/>
              <a:lumOff val="15000"/>
            </a:sysClr>
          </a:solidFill>
          <a:prstDash val="sysDash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0.35831</cdr:x>
      <cdr:y>0.47173</cdr:y>
    </cdr:from>
    <cdr:to>
      <cdr:x>0.41196</cdr:x>
      <cdr:y>0.52952</cdr:y>
    </cdr:to>
    <cdr:sp macro="" textlink="">
      <cdr:nvSpPr>
        <cdr:cNvPr id="14" name="TextBox 1"/>
        <cdr:cNvSpPr txBox="1"/>
      </cdr:nvSpPr>
      <cdr:spPr>
        <a:xfrm xmlns:a="http://schemas.openxmlformats.org/drawingml/2006/main" rot="2133304">
          <a:off x="2819610" y="2222665"/>
          <a:ext cx="422185" cy="2722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dirty="0" smtClean="0"/>
            <a:t>94,9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0.49288</cdr:x>
      <cdr:y>0.49097</cdr:y>
    </cdr:from>
    <cdr:to>
      <cdr:x>0.56474</cdr:x>
      <cdr:y>0.54734</cdr:y>
    </cdr:to>
    <cdr:sp macro="" textlink="">
      <cdr:nvSpPr>
        <cdr:cNvPr id="15" name="TextBox 1"/>
        <cdr:cNvSpPr txBox="1"/>
      </cdr:nvSpPr>
      <cdr:spPr>
        <a:xfrm xmlns:a="http://schemas.openxmlformats.org/drawingml/2006/main" rot="2449078">
          <a:off x="3878554" y="2313321"/>
          <a:ext cx="565483" cy="265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dirty="0" smtClean="0"/>
            <a:t>93,3%</a:t>
          </a:r>
        </a:p>
        <a:p xmlns:a="http://schemas.openxmlformats.org/drawingml/2006/main">
          <a:pPr algn="ctr"/>
          <a:endParaRPr lang="ru-RU" sz="1100" dirty="0"/>
        </a:p>
      </cdr:txBody>
    </cdr:sp>
  </cdr:relSizeAnchor>
  <cdr:relSizeAnchor xmlns:cdr="http://schemas.openxmlformats.org/drawingml/2006/chartDrawing">
    <cdr:from>
      <cdr:x>0.76257</cdr:x>
      <cdr:y>0.40572</cdr:y>
    </cdr:from>
    <cdr:to>
      <cdr:x>0.84526</cdr:x>
      <cdr:y>0.46839</cdr:y>
    </cdr:to>
    <cdr:sp macro="" textlink="">
      <cdr:nvSpPr>
        <cdr:cNvPr id="16" name="TextBox 1"/>
        <cdr:cNvSpPr txBox="1"/>
      </cdr:nvSpPr>
      <cdr:spPr>
        <a:xfrm xmlns:a="http://schemas.openxmlformats.org/drawingml/2006/main" rot="19157028">
          <a:off x="6000862" y="1911611"/>
          <a:ext cx="650653" cy="2953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100" dirty="0" smtClean="0"/>
            <a:t>114,2%</a:t>
          </a:r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0.23251</cdr:x>
      <cdr:y>0.45565</cdr:y>
    </cdr:from>
    <cdr:to>
      <cdr:x>0.33007</cdr:x>
      <cdr:y>0.53304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>
          <a:off x="1829668" y="2146900"/>
          <a:ext cx="767751" cy="364613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stealth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0.36744</cdr:x>
      <cdr:y>0.45699</cdr:y>
    </cdr:from>
    <cdr:to>
      <cdr:x>0.44664</cdr:x>
      <cdr:y>0.54555</cdr:y>
    </cdr:to>
    <cdr:sp macro="" textlink="">
      <cdr:nvSpPr>
        <cdr:cNvPr id="5" name="Прямая со стрелкой 4"/>
        <cdr:cNvSpPr/>
      </cdr:nvSpPr>
      <cdr:spPr>
        <a:xfrm xmlns:a="http://schemas.openxmlformats.org/drawingml/2006/main">
          <a:off x="2891443" y="2153219"/>
          <a:ext cx="623244" cy="417268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stealth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0.51087</cdr:x>
      <cdr:y>0.51351</cdr:y>
    </cdr:from>
    <cdr:to>
      <cdr:x>0.57609</cdr:x>
      <cdr:y>0.56757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>
          <a:off x="3384375" y="2736305"/>
          <a:ext cx="432049" cy="288032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stealth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0.6414</cdr:x>
      <cdr:y>0.51839</cdr:y>
    </cdr:from>
    <cdr:to>
      <cdr:x>0.71813</cdr:x>
      <cdr:y>0.66852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 flipV="1">
          <a:off x="5047321" y="2442503"/>
          <a:ext cx="603849" cy="707366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stealth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0.7811</cdr:x>
      <cdr:y>0.45047</cdr:y>
    </cdr:from>
    <cdr:to>
      <cdr:x>0.85535</cdr:x>
      <cdr:y>0.61283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 flipV="1">
          <a:off x="6146670" y="2122482"/>
          <a:ext cx="584290" cy="764992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stealth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0.22481</cdr:x>
      <cdr:y>0.42334</cdr:y>
    </cdr:from>
    <cdr:to>
      <cdr:x>0.32212</cdr:x>
      <cdr:y>0.47511</cdr:y>
    </cdr:to>
    <cdr:sp macro="" textlink="">
      <cdr:nvSpPr>
        <cdr:cNvPr id="7" name="TextBox 1"/>
        <cdr:cNvSpPr txBox="1"/>
      </cdr:nvSpPr>
      <cdr:spPr>
        <a:xfrm xmlns:a="http://schemas.openxmlformats.org/drawingml/2006/main" rot="1808560">
          <a:off x="1769071" y="1994648"/>
          <a:ext cx="765756" cy="243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dirty="0" smtClean="0"/>
            <a:t>112,9%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0.36679</cdr:x>
      <cdr:y>0.44442</cdr:y>
    </cdr:from>
    <cdr:to>
      <cdr:x>0.45508</cdr:x>
      <cdr:y>0.49623</cdr:y>
    </cdr:to>
    <cdr:sp macro="" textlink="">
      <cdr:nvSpPr>
        <cdr:cNvPr id="9" name="TextBox 1"/>
        <cdr:cNvSpPr txBox="1"/>
      </cdr:nvSpPr>
      <cdr:spPr>
        <a:xfrm xmlns:a="http://schemas.openxmlformats.org/drawingml/2006/main" rot="2395613">
          <a:off x="2822874" y="2294357"/>
          <a:ext cx="679520" cy="2674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100" dirty="0" smtClean="0"/>
            <a:t>91,5%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0.49244</cdr:x>
      <cdr:y>0.56143</cdr:y>
    </cdr:from>
    <cdr:to>
      <cdr:x>0.57125</cdr:x>
      <cdr:y>0.61946</cdr:y>
    </cdr:to>
    <cdr:sp macro="" textlink="">
      <cdr:nvSpPr>
        <cdr:cNvPr id="11" name="TextBox 1"/>
        <cdr:cNvSpPr txBox="1"/>
      </cdr:nvSpPr>
      <cdr:spPr>
        <a:xfrm xmlns:a="http://schemas.openxmlformats.org/drawingml/2006/main" rot="2043492">
          <a:off x="3875107" y="2645271"/>
          <a:ext cx="620201" cy="2734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100" dirty="0" smtClean="0"/>
            <a:t>89,2%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0.62543</cdr:x>
      <cdr:y>0.5774</cdr:y>
    </cdr:from>
    <cdr:to>
      <cdr:x>0.70423</cdr:x>
      <cdr:y>0.63542</cdr:y>
    </cdr:to>
    <cdr:sp macro="" textlink="">
      <cdr:nvSpPr>
        <cdr:cNvPr id="12" name="TextBox 1"/>
        <cdr:cNvSpPr txBox="1"/>
      </cdr:nvSpPr>
      <cdr:spPr>
        <a:xfrm xmlns:a="http://schemas.openxmlformats.org/drawingml/2006/main" rot="18958921">
          <a:off x="4921628" y="2720533"/>
          <a:ext cx="620154" cy="273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100" dirty="0" smtClean="0"/>
            <a:t>78,1%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0.7566</cdr:x>
      <cdr:y>0.46249</cdr:y>
    </cdr:from>
    <cdr:to>
      <cdr:x>0.8585</cdr:x>
      <cdr:y>0.51429</cdr:y>
    </cdr:to>
    <cdr:sp macro="" textlink="">
      <cdr:nvSpPr>
        <cdr:cNvPr id="13" name="TextBox 1"/>
        <cdr:cNvSpPr txBox="1"/>
      </cdr:nvSpPr>
      <cdr:spPr>
        <a:xfrm xmlns:a="http://schemas.openxmlformats.org/drawingml/2006/main" rot="18966673">
          <a:off x="5953887" y="2179116"/>
          <a:ext cx="801875" cy="244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100" dirty="0" smtClean="0"/>
            <a:t>139,2%</a:t>
          </a:r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0.23251</cdr:x>
      <cdr:y>0.45565</cdr:y>
    </cdr:from>
    <cdr:to>
      <cdr:x>0.33007</cdr:x>
      <cdr:y>0.53304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>
          <a:off x="1829668" y="2146900"/>
          <a:ext cx="767751" cy="364613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stealth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0.36796</cdr:x>
      <cdr:y>0.59838</cdr:y>
    </cdr:from>
    <cdr:to>
      <cdr:x>0.44716</cdr:x>
      <cdr:y>0.68694</cdr:y>
    </cdr:to>
    <cdr:sp macro="" textlink="">
      <cdr:nvSpPr>
        <cdr:cNvPr id="5" name="Прямая со стрелкой 4"/>
        <cdr:cNvSpPr/>
      </cdr:nvSpPr>
      <cdr:spPr>
        <a:xfrm xmlns:a="http://schemas.openxmlformats.org/drawingml/2006/main">
          <a:off x="2895600" y="2819400"/>
          <a:ext cx="623244" cy="417268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stealth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0.51321</cdr:x>
      <cdr:y>0.61456</cdr:y>
    </cdr:from>
    <cdr:to>
      <cdr:x>0.57131</cdr:x>
      <cdr:y>0.67925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 flipV="1">
          <a:off x="4038600" y="2895600"/>
          <a:ext cx="457200" cy="30479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stealth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0.6414</cdr:x>
      <cdr:y>0.51839</cdr:y>
    </cdr:from>
    <cdr:to>
      <cdr:x>0.71813</cdr:x>
      <cdr:y>0.66852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 flipV="1">
          <a:off x="5047321" y="2442503"/>
          <a:ext cx="603849" cy="707366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stealth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0.7811</cdr:x>
      <cdr:y>0.45047</cdr:y>
    </cdr:from>
    <cdr:to>
      <cdr:x>0.85535</cdr:x>
      <cdr:y>0.61283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 flipV="1">
          <a:off x="6146670" y="2122482"/>
          <a:ext cx="584290" cy="764992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stealth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0.22481</cdr:x>
      <cdr:y>0.42334</cdr:y>
    </cdr:from>
    <cdr:to>
      <cdr:x>0.32212</cdr:x>
      <cdr:y>0.47511</cdr:y>
    </cdr:to>
    <cdr:sp macro="" textlink="">
      <cdr:nvSpPr>
        <cdr:cNvPr id="7" name="TextBox 1"/>
        <cdr:cNvSpPr txBox="1"/>
      </cdr:nvSpPr>
      <cdr:spPr>
        <a:xfrm xmlns:a="http://schemas.openxmlformats.org/drawingml/2006/main" rot="1808560">
          <a:off x="1769071" y="1994648"/>
          <a:ext cx="765756" cy="243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dirty="0" smtClean="0"/>
            <a:t>89,2 %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0.36763</cdr:x>
      <cdr:y>0.57497</cdr:y>
    </cdr:from>
    <cdr:to>
      <cdr:x>0.45592</cdr:x>
      <cdr:y>0.62678</cdr:y>
    </cdr:to>
    <cdr:sp macro="" textlink="">
      <cdr:nvSpPr>
        <cdr:cNvPr id="9" name="TextBox 1"/>
        <cdr:cNvSpPr txBox="1"/>
      </cdr:nvSpPr>
      <cdr:spPr>
        <a:xfrm xmlns:a="http://schemas.openxmlformats.org/drawingml/2006/main" rot="2395613">
          <a:off x="2892949" y="2709101"/>
          <a:ext cx="694775" cy="2441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100" dirty="0" smtClean="0"/>
            <a:t>78,1%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0.50719</cdr:x>
      <cdr:y>0.55806</cdr:y>
    </cdr:from>
    <cdr:to>
      <cdr:x>0.586</cdr:x>
      <cdr:y>0.61609</cdr:y>
    </cdr:to>
    <cdr:sp macro="" textlink="">
      <cdr:nvSpPr>
        <cdr:cNvPr id="11" name="TextBox 1"/>
        <cdr:cNvSpPr txBox="1"/>
      </cdr:nvSpPr>
      <cdr:spPr>
        <a:xfrm xmlns:a="http://schemas.openxmlformats.org/drawingml/2006/main" rot="20152270">
          <a:off x="3991192" y="2629415"/>
          <a:ext cx="620175" cy="2734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100" dirty="0" smtClean="0"/>
            <a:t>139,2%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0.63042</cdr:x>
      <cdr:y>0.53893</cdr:y>
    </cdr:from>
    <cdr:to>
      <cdr:x>0.70922</cdr:x>
      <cdr:y>0.59695</cdr:y>
    </cdr:to>
    <cdr:sp macro="" textlink="">
      <cdr:nvSpPr>
        <cdr:cNvPr id="12" name="TextBox 1"/>
        <cdr:cNvSpPr txBox="1"/>
      </cdr:nvSpPr>
      <cdr:spPr>
        <a:xfrm xmlns:a="http://schemas.openxmlformats.org/drawingml/2006/main" rot="18958921">
          <a:off x="4960895" y="2539255"/>
          <a:ext cx="620096" cy="2733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100" dirty="0" smtClean="0"/>
            <a:t>111,9%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0.7566</cdr:x>
      <cdr:y>0.46249</cdr:y>
    </cdr:from>
    <cdr:to>
      <cdr:x>0.8585</cdr:x>
      <cdr:y>0.51429</cdr:y>
    </cdr:to>
    <cdr:sp macro="" textlink="">
      <cdr:nvSpPr>
        <cdr:cNvPr id="13" name="TextBox 1"/>
        <cdr:cNvSpPr txBox="1"/>
      </cdr:nvSpPr>
      <cdr:spPr>
        <a:xfrm xmlns:a="http://schemas.openxmlformats.org/drawingml/2006/main" rot="18966673">
          <a:off x="5953887" y="2179116"/>
          <a:ext cx="801875" cy="244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100" dirty="0" smtClean="0"/>
            <a:t>121,5%</a:t>
          </a:r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0.25708</cdr:x>
      <cdr:y>0.63225</cdr:y>
    </cdr:from>
    <cdr:to>
      <cdr:x>0.32894</cdr:x>
      <cdr:y>0.68862</cdr:y>
    </cdr:to>
    <cdr:sp macro="" textlink="">
      <cdr:nvSpPr>
        <cdr:cNvPr id="7" name="TextBox 6"/>
        <cdr:cNvSpPr txBox="1"/>
      </cdr:nvSpPr>
      <cdr:spPr>
        <a:xfrm xmlns:a="http://schemas.openxmlformats.org/drawingml/2006/main" rot="20063899">
          <a:off x="2023062" y="2978993"/>
          <a:ext cx="565483" cy="265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100" dirty="0" smtClean="0"/>
            <a:t>122,9%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0.24612</cdr:x>
      <cdr:y>0.64004</cdr:y>
    </cdr:from>
    <cdr:to>
      <cdr:x>0.38249</cdr:x>
      <cdr:y>0.73593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 flipV="1">
          <a:off x="1936777" y="3015690"/>
          <a:ext cx="1073128" cy="451805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rgbClr val="FF0000"/>
          </a:solidFill>
          <a:prstDash val="sysDash"/>
          <a:tailEnd type="triangle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0.45047</cdr:x>
      <cdr:y>0.54616</cdr:y>
    </cdr:from>
    <cdr:to>
      <cdr:x>0.61509</cdr:x>
      <cdr:y>0.70788</cdr:y>
    </cdr:to>
    <cdr:sp macro="" textlink="">
      <cdr:nvSpPr>
        <cdr:cNvPr id="12" name="Прямая со стрелкой 11"/>
        <cdr:cNvSpPr/>
      </cdr:nvSpPr>
      <cdr:spPr>
        <a:xfrm xmlns:a="http://schemas.openxmlformats.org/drawingml/2006/main">
          <a:off x="3544887" y="2573337"/>
          <a:ext cx="1295400" cy="76199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rgbClr val="FF0000"/>
          </a:solidFill>
          <a:prstDash val="sysDash"/>
          <a:tailEnd type="triangle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0.50092</cdr:x>
      <cdr:y>0.53405</cdr:y>
    </cdr:from>
    <cdr:to>
      <cdr:x>0.5868</cdr:x>
      <cdr:y>0.59185</cdr:y>
    </cdr:to>
    <cdr:sp macro="" textlink="">
      <cdr:nvSpPr>
        <cdr:cNvPr id="14" name="TextBox 1"/>
        <cdr:cNvSpPr txBox="1"/>
      </cdr:nvSpPr>
      <cdr:spPr>
        <a:xfrm xmlns:a="http://schemas.openxmlformats.org/drawingml/2006/main" rot="2141396">
          <a:off x="3941864" y="2516296"/>
          <a:ext cx="675810" cy="2723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dirty="0" smtClean="0"/>
            <a:t>94,3%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0.68287</cdr:x>
      <cdr:y>0.4653</cdr:y>
    </cdr:from>
    <cdr:to>
      <cdr:x>0.83781</cdr:x>
      <cdr:y>0.5785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 flipV="1">
          <a:off x="5373687" y="2192338"/>
          <a:ext cx="1219200" cy="5334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rgbClr val="FF0000"/>
          </a:solidFill>
          <a:prstDash val="sysDash"/>
          <a:miter lim="800000"/>
          <a:tailEnd type="triangle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0.71453</cdr:x>
      <cdr:y>0.43047</cdr:y>
    </cdr:from>
    <cdr:to>
      <cdr:x>0.80079</cdr:x>
      <cdr:y>0.48887</cdr:y>
    </cdr:to>
    <cdr:sp macro="" textlink="">
      <cdr:nvSpPr>
        <cdr:cNvPr id="8" name="TextBox 1"/>
        <cdr:cNvSpPr txBox="1"/>
      </cdr:nvSpPr>
      <cdr:spPr>
        <a:xfrm xmlns:a="http://schemas.openxmlformats.org/drawingml/2006/main" rot="20914658">
          <a:off x="5622812" y="2028227"/>
          <a:ext cx="678799" cy="2751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dirty="0" smtClean="0"/>
            <a:t>102,0%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146133-C2C6-42E5-9F03-188AA2A4A16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A0F-5B99-4F35-9BDD-321CD3C098FF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Администрация Треневского сельского поселения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1000337"/>
            <a:ext cx="7924800" cy="5100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бюджета </a:t>
            </a:r>
          </a:p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Треневского сельского поселения Миллеровского района  </a:t>
            </a:r>
            <a:b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за 2020 год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title"/>
          </p:nvPr>
        </p:nvSpPr>
        <p:spPr>
          <a:xfrm>
            <a:off x="684785" y="420943"/>
            <a:ext cx="7839635" cy="977899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Структура налоговых и неналоговых доходов бюджета Треневского сельского поселения Миллеровского района за 2020 год </a:t>
            </a:r>
            <a:endParaRPr lang="ru-RU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Администрация Треневского сельского поселения</a:t>
            </a:r>
            <a:endParaRPr lang="ru-RU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3675587"/>
              </p:ext>
            </p:extLst>
          </p:nvPr>
        </p:nvGraphicFramePr>
        <p:xfrm>
          <a:off x="646113" y="1465263"/>
          <a:ext cx="7869237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9652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spc="-7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/>
            </a:r>
            <a:br>
              <a:rPr lang="ru-RU" sz="3100" spc="-7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</a:br>
            <a:r>
              <a:rPr lang="ru-RU" sz="3100" spc="-7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Государственная </a:t>
            </a:r>
            <a:r>
              <a:rPr lang="ru-RU" sz="3100" spc="-8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пошлина </a:t>
            </a:r>
            <a:r>
              <a:rPr lang="ru-RU" sz="3100" spc="-1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бюджета Треневского сельского поселения </a:t>
            </a:r>
            <a:r>
              <a:rPr lang="ru-RU" sz="3100" spc="-9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Миллеровского</a:t>
            </a:r>
            <a:r>
              <a:rPr lang="ru-RU" sz="3100" spc="37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3100" spc="-9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района                       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                                                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тыс. рублей</a:t>
            </a:r>
            <a:endParaRPr lang="ru-RU" dirty="0">
              <a:latin typeface="+mn-lt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87250639"/>
              </p:ext>
            </p:extLst>
          </p:nvPr>
        </p:nvGraphicFramePr>
        <p:xfrm>
          <a:off x="921080" y="1508395"/>
          <a:ext cx="7869237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Администрация Треневского сельского поселения</a:t>
            </a:r>
            <a:endParaRPr lang="ru-RU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1489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spc="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/>
            </a:r>
            <a:br>
              <a:rPr lang="ru-RU" sz="2700" spc="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</a:br>
            <a:r>
              <a:rPr lang="ru-RU" sz="2700" spc="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/>
            </a:r>
            <a:br>
              <a:rPr lang="ru-RU" sz="2700" spc="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</a:br>
            <a:r>
              <a:rPr lang="ru-RU" sz="2700" spc="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/>
            </a:r>
            <a:br>
              <a:rPr lang="ru-RU" sz="2700" spc="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</a:br>
            <a:r>
              <a:rPr lang="ru-RU" sz="2700" spc="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Показатели </a:t>
            </a:r>
            <a:r>
              <a:rPr lang="ru-RU" sz="2700" spc="-1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поступления </a:t>
            </a:r>
            <a:r>
              <a:rPr lang="ru-RU" sz="2700" spc="-6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доходов </a:t>
            </a:r>
            <a:r>
              <a:rPr lang="ru-RU" sz="2700" spc="5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от </a:t>
            </a:r>
            <a:r>
              <a:rPr lang="ru-RU" sz="2700" spc="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использования </a:t>
            </a:r>
            <a:r>
              <a:rPr lang="ru-RU" sz="2700" spc="-1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имущества,  находящегося</a:t>
            </a:r>
            <a:r>
              <a:rPr lang="ru-RU" sz="2700" spc="4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в государственной </a:t>
            </a:r>
            <a:r>
              <a:rPr lang="ru-RU" sz="2700" spc="4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и муниципальной </a:t>
            </a:r>
            <a:r>
              <a:rPr lang="ru-RU" sz="2700" spc="-3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собственности  в </a:t>
            </a:r>
            <a:r>
              <a:rPr lang="ru-RU" sz="2700" spc="-5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бюджете Треневского сельского поселения </a:t>
            </a:r>
            <a:r>
              <a:rPr lang="ru-RU" sz="2700" spc="-1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Миллеровского района</a:t>
            </a:r>
            <a:br>
              <a:rPr lang="ru-RU" sz="2700" spc="-1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</a:br>
            <a:r>
              <a:rPr lang="ru-RU" sz="2700" spc="-1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                                                                                                  </a:t>
            </a:r>
            <a:r>
              <a:rPr lang="ru-RU" sz="2000" spc="-1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тыс.рублей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</a:br>
            <a:endParaRPr lang="ru-RU" dirty="0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Администрация Треневского сельского поселения</a:t>
            </a:r>
            <a:endParaRPr lang="ru-RU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014332952"/>
              </p:ext>
            </p:extLst>
          </p:nvPr>
        </p:nvGraphicFramePr>
        <p:xfrm>
          <a:off x="810883" y="1587262"/>
          <a:ext cx="8031142" cy="4839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4518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98740" y="379562"/>
            <a:ext cx="7799801" cy="1043796"/>
          </a:xfrm>
        </p:spPr>
        <p:txBody>
          <a:bodyPr>
            <a:noAutofit/>
          </a:bodyPr>
          <a:lstStyle/>
          <a:p>
            <a:pPr algn="ctr"/>
            <a:r>
              <a:rPr lang="ru-RU" sz="2800" spc="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/>
            </a:r>
            <a:br>
              <a:rPr lang="ru-RU" sz="2800" spc="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</a:br>
            <a:r>
              <a:rPr lang="ru-RU" sz="2800" spc="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Динамика расходов бюджета </a:t>
            </a:r>
            <a:r>
              <a:rPr lang="ru-RU" sz="2800" spc="-5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Треневского сельского поселения </a:t>
            </a:r>
            <a:r>
              <a:rPr lang="ru-RU" sz="2800" spc="-1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Миллеровского района в 2014-2020 гг.</a:t>
            </a:r>
            <a:endParaRPr lang="ru-RU" sz="2800" dirty="0">
              <a:latin typeface="+mn-lt"/>
            </a:endParaRPr>
          </a:p>
        </p:txBody>
      </p:sp>
      <p:sp>
        <p:nvSpPr>
          <p:cNvPr id="7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Администрация Треневского сельского поселения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9451333"/>
              </p:ext>
            </p:extLst>
          </p:nvPr>
        </p:nvGraphicFramePr>
        <p:xfrm>
          <a:off x="646113" y="1465263"/>
          <a:ext cx="7869237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2382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906" y="291547"/>
            <a:ext cx="7803607" cy="1200823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Структура расходов бюджета Треневского сельского поселения Миллеровского района в 2020 году</a:t>
            </a:r>
            <a:endParaRPr lang="ru-RU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Администрация Треневского сельского поселения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843125"/>
              </p:ext>
            </p:extLst>
          </p:nvPr>
        </p:nvGraphicFramePr>
        <p:xfrm>
          <a:off x="646113" y="1465263"/>
          <a:ext cx="7869237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6982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spc="12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/>
            </a:r>
            <a:br>
              <a:rPr lang="ru-RU" sz="2800" spc="12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</a:br>
            <a:r>
              <a:rPr lang="ru-RU" sz="2800" spc="12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Динамика расходов бюджета Треневского сельского поселения Миллеровского </a:t>
            </a:r>
            <a:r>
              <a:rPr lang="ru-RU" sz="2800" spc="2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района на культуру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/>
            </a:endParaRPr>
          </a:p>
        </p:txBody>
      </p:sp>
      <p:sp>
        <p:nvSpPr>
          <p:cNvPr id="4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Администрация Треневского сельского поселения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411683"/>
              </p:ext>
            </p:extLst>
          </p:nvPr>
        </p:nvGraphicFramePr>
        <p:xfrm>
          <a:off x="990600" y="1905000"/>
          <a:ext cx="7869237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8311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Администрация Треневского сельского поселения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spc="12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/>
            </a:r>
            <a:br>
              <a:rPr lang="ru-RU" sz="2800" spc="12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</a:br>
            <a:r>
              <a:rPr lang="ru-RU" sz="2800" spc="12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Динамика расходов бюджета Треневского сельского поселения Миллеровского </a:t>
            </a:r>
            <a:r>
              <a:rPr lang="ru-RU" sz="2800" spc="2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района на культуру</a:t>
            </a:r>
            <a:endPara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/>
            </a:endParaRPr>
          </a:p>
        </p:txBody>
      </p:sp>
      <p:graphicFrame>
        <p:nvGraphicFramePr>
          <p:cNvPr id="10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471267"/>
              </p:ext>
            </p:extLst>
          </p:nvPr>
        </p:nvGraphicFramePr>
        <p:xfrm>
          <a:off x="1143000" y="1828800"/>
          <a:ext cx="7869237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258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spc="-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/>
            </a:r>
            <a:br>
              <a:rPr lang="ru-RU" sz="3100" spc="-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</a:br>
            <a:r>
              <a:rPr lang="ru-RU" sz="3100" spc="-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/>
            </a:r>
            <a:br>
              <a:rPr lang="ru-RU" sz="3100" spc="-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</a:br>
            <a:r>
              <a:rPr lang="ru-RU" sz="3100" spc="-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Динамика </a:t>
            </a:r>
            <a:r>
              <a:rPr lang="ru-RU" sz="3100" spc="-8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расходов </a:t>
            </a:r>
            <a:r>
              <a:rPr lang="ru-RU" sz="3100" spc="-9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бюджета Треневского сельского поселения Миллеровского </a:t>
            </a:r>
            <a:r>
              <a:rPr lang="ru-RU" sz="3100" spc="-9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района </a:t>
            </a:r>
            <a:r>
              <a:rPr lang="ru-RU" sz="3100" spc="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3100" spc="-1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на </a:t>
            </a:r>
            <a:r>
              <a:rPr lang="ru-RU" sz="3100" spc="5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Социальную</a:t>
            </a:r>
            <a:r>
              <a:rPr lang="ru-RU" sz="3100" spc="10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3100" spc="4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политику</a:t>
            </a:r>
            <a:r>
              <a:rPr lang="ru-RU" b="1" spc="4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/>
            </a:r>
            <a:br>
              <a:rPr lang="ru-RU" b="1" spc="4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</a:br>
            <a:endParaRPr lang="ru-RU" dirty="0"/>
          </a:p>
        </p:txBody>
      </p:sp>
      <p:sp>
        <p:nvSpPr>
          <p:cNvPr id="5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Администрация Треневского сельского поселения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023583"/>
              </p:ext>
            </p:extLst>
          </p:nvPr>
        </p:nvGraphicFramePr>
        <p:xfrm>
          <a:off x="646113" y="1465263"/>
          <a:ext cx="7869237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3423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Формирование и исполнение бюджета на основе муниципальных программ Треневского сельского поселения Миллеровского района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78373" y="1672763"/>
            <a:ext cx="4720171" cy="2243629"/>
          </a:xfrm>
          <a:prstGeom prst="roundRect">
            <a:avLst/>
          </a:prstGeom>
          <a:solidFill>
            <a:srgbClr val="00B415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just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       </a:t>
            </a:r>
            <a:r>
              <a:rPr lang="ru-RU" sz="1800" dirty="0" smtClean="0">
                <a:solidFill>
                  <a:srgbClr val="7030A0"/>
                </a:solidFill>
              </a:rPr>
              <a:t>Бюджет Треневского сельского поселения Миллеровского района 2020 года сформирован и исполнен в программной структуре расходов на основе утвержденных Администрацией Треневского сельского поселения 9 муниципальных программ Треневского  сельского поселения</a:t>
            </a:r>
            <a:endParaRPr lang="ru-RU" sz="1800" dirty="0">
              <a:solidFill>
                <a:srgbClr val="7030A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86000" y="4419600"/>
            <a:ext cx="4800600" cy="2133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их реализацию </a:t>
            </a: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было </a:t>
            </a: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направлено</a:t>
            </a: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году</a:t>
            </a:r>
          </a:p>
          <a:p>
            <a:pPr algn="ctr"/>
            <a:endParaRPr lang="ru-RU" sz="20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12 150,1 тыс. рублей.</a:t>
            </a:r>
            <a:endParaRPr lang="ru-RU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fin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597" y="2286000"/>
            <a:ext cx="3286403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Администрация Треневского сельского поселения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490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250607"/>
              </p:ext>
            </p:extLst>
          </p:nvPr>
        </p:nvGraphicFramePr>
        <p:xfrm>
          <a:off x="1219200" y="1828800"/>
          <a:ext cx="6850242" cy="3589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Администрация Треневского сельского поселения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Рисунок 5" descr="10_prichin-novay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724400"/>
            <a:ext cx="2606040" cy="2026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Autofit/>
          </a:bodyPr>
          <a:lstStyle/>
          <a:p>
            <a:pPr algn="ctr"/>
            <a:r>
              <a:rPr lang="ru-RU" sz="2800" spc="-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Структура программных р</a:t>
            </a:r>
            <a:r>
              <a:rPr lang="ru-RU" sz="2800" spc="-8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асходов </a:t>
            </a:r>
            <a:r>
              <a:rPr lang="ru-RU" sz="2800" spc="-9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бюджета Треневского сельского поселения Миллеровского </a:t>
            </a:r>
            <a:r>
              <a:rPr lang="ru-RU" sz="2800" spc="-9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района </a:t>
            </a:r>
            <a:r>
              <a:rPr lang="ru-RU" sz="2800" spc="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2800" spc="-1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за 2020 год</a:t>
            </a:r>
            <a:endParaRPr lang="ru-R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739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7518" y="434982"/>
            <a:ext cx="7839635" cy="142967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+mn-lt"/>
              </a:rPr>
              <a:t>   </a:t>
            </a:r>
            <a: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бюджета Треневского сельского поселения Миллеровского района в 2020 году осуществлялось на основе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1774610" y="2056551"/>
            <a:ext cx="5200649" cy="1466850"/>
            <a:chOff x="1152" y="1302"/>
            <a:chExt cx="3276" cy="924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1276" y="1302"/>
              <a:ext cx="3152" cy="92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gray">
            <a:xfrm>
              <a:off x="1418" y="1342"/>
              <a:ext cx="2936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Положений послания Президента РФ Федеральному Собранию РФ, определяющих бюджетную политику в РФ</a:t>
              </a:r>
              <a:endParaRPr lang="ru-RU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7" name="Group 55"/>
            <p:cNvGrpSpPr>
              <a:grpSpLocks/>
            </p:cNvGrpSpPr>
            <p:nvPr/>
          </p:nvGrpSpPr>
          <p:grpSpPr bwMode="auto">
            <a:xfrm>
              <a:off x="1152" y="1501"/>
              <a:ext cx="366" cy="331"/>
              <a:chOff x="1298" y="1453"/>
              <a:chExt cx="366" cy="331"/>
            </a:xfrm>
          </p:grpSpPr>
          <p:grpSp>
            <p:nvGrpSpPr>
              <p:cNvPr id="8" name="Group 56"/>
              <p:cNvGrpSpPr>
                <a:grpSpLocks/>
              </p:cNvGrpSpPr>
              <p:nvPr/>
            </p:nvGrpSpPr>
            <p:grpSpPr bwMode="auto">
              <a:xfrm>
                <a:off x="1298" y="1453"/>
                <a:ext cx="366" cy="331"/>
                <a:chOff x="1298" y="1453"/>
                <a:chExt cx="366" cy="331"/>
              </a:xfrm>
            </p:grpSpPr>
            <p:pic>
              <p:nvPicPr>
                <p:cNvPr id="10" name="Picture 5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2" name="Oval 59"/>
                <p:cNvSpPr>
                  <a:spLocks noChangeArrowheads="1"/>
                </p:cNvSpPr>
                <p:nvPr/>
              </p:nvSpPr>
              <p:spPr bwMode="gray">
                <a:xfrm flipH="1">
                  <a:off x="1298" y="1530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>
                        <a:gamma/>
                        <a:shade val="63529"/>
                        <a:invGamma/>
                      </a:srgbClr>
                    </a:gs>
                    <a:gs pos="100000">
                      <a:srgbClr val="FF990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13" name="Picture 6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11" y="1453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9" name="Text Box 61"/>
              <p:cNvSpPr txBox="1">
                <a:spLocks noChangeArrowheads="1"/>
              </p:cNvSpPr>
              <p:nvPr/>
            </p:nvSpPr>
            <p:spPr bwMode="gray">
              <a:xfrm>
                <a:off x="1305" y="1546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FFFF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14" name="Group 93"/>
          <p:cNvGrpSpPr>
            <a:grpSpLocks/>
          </p:cNvGrpSpPr>
          <p:nvPr/>
        </p:nvGrpSpPr>
        <p:grpSpPr bwMode="auto">
          <a:xfrm>
            <a:off x="1948347" y="3732393"/>
            <a:ext cx="5070475" cy="1144588"/>
            <a:chOff x="1268" y="1776"/>
            <a:chExt cx="3194" cy="721"/>
          </a:xfrm>
        </p:grpSpPr>
        <p:sp>
          <p:nvSpPr>
            <p:cNvPr id="15" name="AutoShape 13"/>
            <p:cNvSpPr>
              <a:spLocks noChangeArrowheads="1"/>
            </p:cNvSpPr>
            <p:nvPr/>
          </p:nvSpPr>
          <p:spPr bwMode="gray">
            <a:xfrm>
              <a:off x="1271" y="1776"/>
              <a:ext cx="3191" cy="721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Text Box 21"/>
            <p:cNvSpPr txBox="1">
              <a:spLocks noChangeArrowheads="1"/>
            </p:cNvSpPr>
            <p:nvPr/>
          </p:nvSpPr>
          <p:spPr bwMode="gray">
            <a:xfrm>
              <a:off x="1525" y="1824"/>
              <a:ext cx="2633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lvl="0" algn="ctr"/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Основных направлений бюджетной и налоговой политики Треневского сельского поселения</a:t>
              </a:r>
              <a:endParaRPr lang="ru-RU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7" name="Group 62"/>
            <p:cNvGrpSpPr>
              <a:grpSpLocks/>
            </p:cNvGrpSpPr>
            <p:nvPr/>
          </p:nvGrpSpPr>
          <p:grpSpPr bwMode="auto">
            <a:xfrm>
              <a:off x="1268" y="1824"/>
              <a:ext cx="266" cy="298"/>
              <a:chOff x="1414" y="1776"/>
              <a:chExt cx="266" cy="298"/>
            </a:xfrm>
          </p:grpSpPr>
          <p:grpSp>
            <p:nvGrpSpPr>
              <p:cNvPr id="18" name="Group 63"/>
              <p:cNvGrpSpPr>
                <a:grpSpLocks/>
              </p:cNvGrpSpPr>
              <p:nvPr/>
            </p:nvGrpSpPr>
            <p:grpSpPr bwMode="auto">
              <a:xfrm>
                <a:off x="1414" y="1776"/>
                <a:ext cx="266" cy="298"/>
                <a:chOff x="1415" y="1276"/>
                <a:chExt cx="266" cy="298"/>
              </a:xfrm>
            </p:grpSpPr>
            <p:pic>
              <p:nvPicPr>
                <p:cNvPr id="20" name="Picture 64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1" name="Oval 65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/>
                    </a:gs>
                    <a:gs pos="100000">
                      <a:srgbClr val="FCF71A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Oval 66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>
                        <a:gamma/>
                        <a:shade val="63529"/>
                        <a:invGamma/>
                      </a:srgbClr>
                    </a:gs>
                    <a:gs pos="100000">
                      <a:srgbClr val="FCF71A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23" name="Picture 67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19" name="Text Box 68"/>
              <p:cNvSpPr txBox="1">
                <a:spLocks noChangeArrowheads="1"/>
              </p:cNvSpPr>
              <p:nvPr/>
            </p:nvSpPr>
            <p:spPr bwMode="gray">
              <a:xfrm>
                <a:off x="1440" y="179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FFFF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24" name="Group 94"/>
          <p:cNvGrpSpPr>
            <a:grpSpLocks/>
          </p:cNvGrpSpPr>
          <p:nvPr/>
        </p:nvGrpSpPr>
        <p:grpSpPr bwMode="auto">
          <a:xfrm>
            <a:off x="2051583" y="5143493"/>
            <a:ext cx="5067300" cy="547687"/>
            <a:chOff x="1270" y="2247"/>
            <a:chExt cx="3192" cy="345"/>
          </a:xfrm>
        </p:grpSpPr>
        <p:sp>
          <p:nvSpPr>
            <p:cNvPr id="25" name="AutoShape 23"/>
            <p:cNvSpPr>
              <a:spLocks noChangeArrowheads="1"/>
            </p:cNvSpPr>
            <p:nvPr/>
          </p:nvSpPr>
          <p:spPr bwMode="gray">
            <a:xfrm>
              <a:off x="1422" y="224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Text Box 31"/>
            <p:cNvSpPr txBox="1">
              <a:spLocks noChangeArrowheads="1"/>
            </p:cNvSpPr>
            <p:nvPr/>
          </p:nvSpPr>
          <p:spPr bwMode="gray">
            <a:xfrm>
              <a:off x="1525" y="2295"/>
              <a:ext cx="263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lvl="0"/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«Майских»  указов Президента РФ</a:t>
              </a:r>
              <a:endParaRPr lang="ru-RU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27" name="Group 69"/>
            <p:cNvGrpSpPr>
              <a:grpSpLocks/>
            </p:cNvGrpSpPr>
            <p:nvPr/>
          </p:nvGrpSpPr>
          <p:grpSpPr bwMode="auto">
            <a:xfrm>
              <a:off x="1270" y="2294"/>
              <a:ext cx="266" cy="298"/>
              <a:chOff x="1416" y="2246"/>
              <a:chExt cx="266" cy="298"/>
            </a:xfrm>
          </p:grpSpPr>
          <p:sp>
            <p:nvSpPr>
              <p:cNvPr id="28" name="Text Box 70"/>
              <p:cNvSpPr txBox="1">
                <a:spLocks noChangeArrowheads="1"/>
              </p:cNvSpPr>
              <p:nvPr/>
            </p:nvSpPr>
            <p:spPr bwMode="gray">
              <a:xfrm>
                <a:off x="1435" y="226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3</a:t>
                </a:r>
              </a:p>
            </p:txBody>
          </p:sp>
          <p:grpSp>
            <p:nvGrpSpPr>
              <p:cNvPr id="29" name="Group 71"/>
              <p:cNvGrpSpPr>
                <a:grpSpLocks/>
              </p:cNvGrpSpPr>
              <p:nvPr/>
            </p:nvGrpSpPr>
            <p:grpSpPr bwMode="auto">
              <a:xfrm>
                <a:off x="1416" y="2246"/>
                <a:ext cx="266" cy="298"/>
                <a:chOff x="1415" y="1276"/>
                <a:chExt cx="266" cy="298"/>
              </a:xfrm>
            </p:grpSpPr>
            <p:pic>
              <p:nvPicPr>
                <p:cNvPr id="31" name="Picture 72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2" name="Oval 73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/>
                    </a:gs>
                    <a:gs pos="100000">
                      <a:srgbClr val="10E47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Oval 74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>
                        <a:gamma/>
                        <a:shade val="63529"/>
                        <a:invGamma/>
                      </a:srgbClr>
                    </a:gs>
                    <a:gs pos="100000">
                      <a:srgbClr val="10E47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34" name="Picture 75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30" name="Text Box 76"/>
              <p:cNvSpPr txBox="1">
                <a:spLocks noChangeArrowheads="1"/>
              </p:cNvSpPr>
              <p:nvPr/>
            </p:nvSpPr>
            <p:spPr bwMode="gray">
              <a:xfrm>
                <a:off x="1442" y="226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FFFF"/>
                    </a:solidFill>
                  </a:rPr>
                  <a:t>3</a:t>
                </a:r>
              </a:p>
            </p:txBody>
          </p:sp>
        </p:grpSp>
      </p:grpSp>
      <p:sp>
        <p:nvSpPr>
          <p:cNvPr id="5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Администрация Треневского сельского поселения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1234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12" y="429569"/>
            <a:ext cx="8450588" cy="977899"/>
          </a:xfrm>
        </p:spPr>
        <p:txBody>
          <a:bodyPr>
            <a:noAutofit/>
          </a:bodyPr>
          <a:lstStyle/>
          <a:p>
            <a:pPr algn="ctr"/>
            <a:r>
              <a:rPr lang="ru-RU" sz="2800" spc="-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Структура муниципальных программ Т</a:t>
            </a:r>
            <a:r>
              <a:rPr lang="ru-RU" sz="2800" spc="-9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реневского сельского поселения Миллеровского </a:t>
            </a:r>
            <a:r>
              <a:rPr lang="ru-RU" sz="2800" spc="-9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района </a:t>
            </a:r>
            <a:r>
              <a:rPr lang="ru-RU" sz="2800" spc="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за 2020 год</a:t>
            </a:r>
            <a:endParaRPr lang="ru-RU" sz="2800" dirty="0">
              <a:latin typeface="+mn-lt"/>
            </a:endParaRPr>
          </a:p>
        </p:txBody>
      </p:sp>
      <p:sp>
        <p:nvSpPr>
          <p:cNvPr id="4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Администрация Треневского сельского поселения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070890"/>
              </p:ext>
            </p:extLst>
          </p:nvPr>
        </p:nvGraphicFramePr>
        <p:xfrm>
          <a:off x="646113" y="1465263"/>
          <a:ext cx="8193087" cy="5164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9361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906" y="412317"/>
            <a:ext cx="7839635" cy="977899"/>
          </a:xfrm>
        </p:spPr>
        <p:txBody>
          <a:bodyPr>
            <a:noAutofit/>
          </a:bodyPr>
          <a:lstStyle/>
          <a:p>
            <a:pPr algn="ctr"/>
            <a:r>
              <a:rPr lang="ru-RU" sz="2800" spc="-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Структура безвозмездных поступлений бюджета Т</a:t>
            </a:r>
            <a:r>
              <a:rPr lang="ru-RU" sz="2800" spc="-9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реневского сельского поселения Миллеровского </a:t>
            </a:r>
            <a:r>
              <a:rPr lang="ru-RU" sz="2800" spc="-9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района </a:t>
            </a:r>
            <a:r>
              <a:rPr lang="ru-RU" sz="2800" spc="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в 2020 год</a:t>
            </a:r>
            <a:endParaRPr lang="ru-RU" sz="2800" dirty="0">
              <a:latin typeface="+mn-lt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909738"/>
              </p:ext>
            </p:extLst>
          </p:nvPr>
        </p:nvGraphicFramePr>
        <p:xfrm>
          <a:off x="609601" y="1465262"/>
          <a:ext cx="7905750" cy="4935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Администрация Треневского сельского поселения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6733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786" y="533087"/>
            <a:ext cx="7839635" cy="977899"/>
          </a:xfrm>
        </p:spPr>
        <p:txBody>
          <a:bodyPr>
            <a:noAutofit/>
          </a:bodyPr>
          <a:lstStyle/>
          <a:p>
            <a:pPr algn="ctr"/>
            <a:r>
              <a:rPr lang="ru-RU" sz="2400" b="1" spc="-6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Объем </a:t>
            </a:r>
            <a:r>
              <a:rPr lang="ru-RU" sz="2400" b="1" spc="-6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безвозмездных поступлений от других бюджетов бюджетной системы Российской Федерации в </a:t>
            </a:r>
            <a:r>
              <a:rPr lang="ru-RU" sz="2400" b="1" spc="-7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бюджет Треневского сельского поселения</a:t>
            </a:r>
            <a:r>
              <a:rPr lang="ru-RU" sz="2400" b="1" spc="2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2400" b="1" spc="-8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Миллеровского</a:t>
            </a:r>
            <a:r>
              <a:rPr lang="ru-RU" sz="2400" b="1" spc="33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2400" b="1" spc="-6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района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</a:br>
            <a:endParaRPr lang="ru-RU" sz="2400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1532967"/>
              </p:ext>
            </p:extLst>
          </p:nvPr>
        </p:nvGraphicFramePr>
        <p:xfrm>
          <a:off x="871268" y="1672297"/>
          <a:ext cx="7634378" cy="395485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604102"/>
                <a:gridCol w="1590609"/>
                <a:gridCol w="1342308"/>
                <a:gridCol w="1258413"/>
                <a:gridCol w="838946"/>
              </a:tblGrid>
              <a:tr h="760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Наименование</a:t>
                      </a:r>
                      <a:endParaRPr lang="ru-RU" sz="14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2019 год</a:t>
                      </a:r>
                      <a:endParaRPr lang="ru-RU" sz="1400" b="1" i="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2020 год</a:t>
                      </a:r>
                      <a:endParaRPr lang="ru-RU" sz="140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Прирост</a:t>
                      </a:r>
                      <a:endParaRPr lang="ru-RU" sz="140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Темп роста, в %</a:t>
                      </a:r>
                      <a:endParaRPr lang="ru-RU" sz="140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</a:tr>
              <a:tr h="788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A8664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Всего</a:t>
                      </a:r>
                      <a:endParaRPr lang="ru-RU" sz="1600" dirty="0">
                        <a:solidFill>
                          <a:srgbClr val="3A8664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3 731,4 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4 457,9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726,5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80,5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</a:tr>
              <a:tr h="788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A8664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Дотации</a:t>
                      </a:r>
                      <a:endParaRPr lang="ru-RU" sz="1600" dirty="0">
                        <a:solidFill>
                          <a:srgbClr val="3A8664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3 373,8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3 480,8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107,0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96,8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</a:tr>
              <a:tr h="788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A8664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Субвенции</a:t>
                      </a:r>
                      <a:endParaRPr lang="ru-RU" sz="1600" dirty="0">
                        <a:solidFill>
                          <a:srgbClr val="3A8664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208,4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176,3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-32,1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-15,4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</a:tr>
              <a:tr h="8304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3A8664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Иные </a:t>
                      </a:r>
                      <a:r>
                        <a:rPr lang="ru-RU" sz="1600" dirty="0">
                          <a:solidFill>
                            <a:srgbClr val="3A8664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межбюджетные трансферты</a:t>
                      </a:r>
                      <a:endParaRPr lang="ru-RU" sz="1600" dirty="0">
                        <a:solidFill>
                          <a:srgbClr val="3A8664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149,2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800,8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651,6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336,74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</a:tr>
            </a:tbl>
          </a:graphicData>
        </a:graphic>
      </p:graphicFrame>
      <p:sp>
        <p:nvSpPr>
          <p:cNvPr id="5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Администрация Треневского сельского поселения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928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Администрация Треневского сельского поселения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924800" cy="10668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173A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Основные характеристики бюджета Треневского сельского поселения Миллеровского района за 2020 год</a:t>
            </a:r>
            <a:endParaRPr lang="ru-RU" sz="2800" dirty="0">
              <a:solidFill>
                <a:srgbClr val="173A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7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982235"/>
              </p:ext>
            </p:extLst>
          </p:nvPr>
        </p:nvGraphicFramePr>
        <p:xfrm>
          <a:off x="1219200" y="1905000"/>
          <a:ext cx="7869235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847"/>
                <a:gridCol w="1573847"/>
                <a:gridCol w="1573847"/>
                <a:gridCol w="1573847"/>
                <a:gridCol w="15738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cs typeface="Aharoni" pitchFamily="2" charset="-79"/>
                        </a:rPr>
                        <a:t>Показатель</a:t>
                      </a:r>
                      <a:endParaRPr lang="ru-RU" b="0" dirty="0">
                        <a:cs typeface="Aharoni" pitchFamily="2" charset="-79"/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cs typeface="Aharoni" pitchFamily="2" charset="-79"/>
                        </a:rPr>
                        <a:t>Плановые бюджетные назначения</a:t>
                      </a:r>
                      <a:endParaRPr lang="ru-RU" b="0" dirty="0">
                        <a:cs typeface="Aharoni" pitchFamily="2" charset="-79"/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cs typeface="Aharoni" pitchFamily="2" charset="-79"/>
                        </a:rPr>
                        <a:t>Исполнено</a:t>
                      </a:r>
                      <a:endParaRPr lang="ru-RU" b="0" dirty="0">
                        <a:cs typeface="Aharoni" pitchFamily="2" charset="-79"/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cs typeface="Aharoni" pitchFamily="2" charset="-79"/>
                        </a:rPr>
                        <a:t>% исполнения</a:t>
                      </a:r>
                      <a:endParaRPr lang="ru-RU" b="0" dirty="0">
                        <a:cs typeface="Aharoni" pitchFamily="2" charset="-79"/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cs typeface="Aharoni" pitchFamily="2" charset="-79"/>
                        </a:rPr>
                        <a:t>Динамика к 2019 году, %</a:t>
                      </a:r>
                      <a:endParaRPr lang="ru-RU" b="0" dirty="0">
                        <a:cs typeface="Aharoni" pitchFamily="2" charset="-79"/>
                      </a:endParaRPr>
                    </a:p>
                  </a:txBody>
                  <a:tcPr marL="83310" marR="83310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Доходы,</a:t>
                      </a:r>
                      <a:r>
                        <a:rPr lang="ru-RU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всего (тыс. руб.)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11 947,0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11 760,7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98,44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108,1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Безвозмездные поступления, всего</a:t>
                      </a:r>
                    </a:p>
                    <a:p>
                      <a:pPr algn="just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(тыс. руб.)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4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 564,5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4 457,9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97,66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119,5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Расходы, всего (тыс. руб.)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13 637,1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12 624,7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92,58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114,22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Профицит (дефицит)   (тыс. руб.)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-1 690,1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-864,0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-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-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73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6141" y="381194"/>
            <a:ext cx="7826188" cy="109798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173A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Основные направления бюджетной и налоговой политики Треневского сельского поселения в 2020 году</a:t>
            </a:r>
            <a:endParaRPr lang="ru-RU" sz="2800" dirty="0">
              <a:solidFill>
                <a:srgbClr val="173A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02471"/>
              </p:ext>
            </p:extLst>
          </p:nvPr>
        </p:nvGraphicFramePr>
        <p:xfrm>
          <a:off x="533400" y="1752600"/>
          <a:ext cx="7869238" cy="294938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869238"/>
              </a:tblGrid>
              <a:tr h="3890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Укрепление налогового потенциала, увеличение собираемости налогов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890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Оценка эффективности налоговых льгот</a:t>
                      </a:r>
                    </a:p>
                    <a:p>
                      <a:pPr algn="ctr"/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890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Повышение эффективности бюджетных расходов</a:t>
                      </a:r>
                    </a:p>
                    <a:p>
                      <a:pPr algn="ctr"/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890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Соблюдение взвешенной долговой политики</a:t>
                      </a:r>
                    </a:p>
                    <a:p>
                      <a:pPr algn="ctr"/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890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Реализация «майских» указов Президента РФ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Администрация Треневского сельского поселения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4738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376" y="497736"/>
            <a:ext cx="8350624" cy="97789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spc="2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Исполнение</a:t>
            </a:r>
            <a:r>
              <a:rPr lang="ru-RU" sz="3100" spc="6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3100" spc="2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доходов</a:t>
            </a:r>
            <a:r>
              <a:rPr lang="ru-RU" sz="3100" spc="4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3100" spc="2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бюджета</a:t>
            </a:r>
            <a:r>
              <a:rPr lang="ru-RU" sz="3100" spc="-3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Треневского сельского поселения </a:t>
            </a:r>
            <a:r>
              <a:rPr lang="ru-RU" sz="3100" spc="8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Миллеровского </a:t>
            </a:r>
            <a:r>
              <a:rPr lang="ru-RU" sz="3100" spc="5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района</a:t>
            </a:r>
            <a:r>
              <a:rPr lang="ru-RU" sz="3100" spc="-16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3100" spc="2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за</a:t>
            </a:r>
            <a:r>
              <a:rPr lang="ru-RU" sz="3100" spc="-1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3100" spc="6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2020</a:t>
            </a:r>
            <a:r>
              <a:rPr lang="ru-RU" sz="3100" spc="-14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3100" spc="7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год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Администрация Треневского сельского поселения</a:t>
            </a:r>
          </a:p>
        </p:txBody>
      </p:sp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1032029" y="2952129"/>
            <a:ext cx="1500187" cy="311150"/>
          </a:xfrm>
          <a:prstGeom prst="downArrow">
            <a:avLst>
              <a:gd name="adj1" fmla="val 48796"/>
              <a:gd name="adj2" fmla="val 37366"/>
            </a:avLst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5200110" y="3005917"/>
            <a:ext cx="1500188" cy="311150"/>
          </a:xfrm>
          <a:prstGeom prst="downArrow">
            <a:avLst>
              <a:gd name="adj1" fmla="val 48796"/>
              <a:gd name="adj2" fmla="val 37366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102622" y="3014880"/>
            <a:ext cx="1500188" cy="322262"/>
          </a:xfrm>
          <a:prstGeom prst="downArrow">
            <a:avLst>
              <a:gd name="adj1" fmla="val 48796"/>
              <a:gd name="adj2" fmla="val 37366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5029490" y="3428710"/>
            <a:ext cx="1863725" cy="61277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Дотации бюджетам сельских поселений           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3 480,8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>
            <a:off x="2886599" y="3410781"/>
            <a:ext cx="1863725" cy="609823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Доходы от использования имущества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235,8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5092243" y="4229472"/>
            <a:ext cx="1863725" cy="61277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Субвенции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176,3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2868960" y="4193614"/>
            <a:ext cx="1863725" cy="61277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Штрафы, санкции, возмещение ущерба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33,3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5128102" y="4931622"/>
            <a:ext cx="1863725" cy="61277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Иные межбюджетные трансферты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800,8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36105" y="1925797"/>
            <a:ext cx="37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+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606696" y="1880682"/>
            <a:ext cx="375296" cy="37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+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712859" y="1880683"/>
            <a:ext cx="37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=</a:t>
            </a:r>
            <a:endParaRPr lang="ru-RU" dirty="0"/>
          </a:p>
        </p:txBody>
      </p:sp>
      <p:sp>
        <p:nvSpPr>
          <p:cNvPr id="16" name="AutoShape 26"/>
          <p:cNvSpPr>
            <a:spLocks noChangeArrowheads="1"/>
          </p:cNvSpPr>
          <p:nvPr/>
        </p:nvSpPr>
        <p:spPr bwMode="auto">
          <a:xfrm>
            <a:off x="879049" y="1250831"/>
            <a:ext cx="1768475" cy="1673225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Налоговые доходы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7 033,7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27"/>
          <p:cNvSpPr>
            <a:spLocks noChangeArrowheads="1"/>
          </p:cNvSpPr>
          <p:nvPr/>
        </p:nvSpPr>
        <p:spPr bwMode="auto">
          <a:xfrm>
            <a:off x="2922748" y="1277725"/>
            <a:ext cx="1768475" cy="1690688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Неналоговые доходы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269,1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28"/>
          <p:cNvSpPr>
            <a:spLocks noChangeArrowheads="1"/>
          </p:cNvSpPr>
          <p:nvPr/>
        </p:nvSpPr>
        <p:spPr bwMode="auto">
          <a:xfrm>
            <a:off x="5002306" y="1196752"/>
            <a:ext cx="1785937" cy="1720850"/>
          </a:xfrm>
          <a:prstGeom prst="flowChartConnector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Безвозмездные поступления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4 457,9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29"/>
          <p:cNvSpPr>
            <a:spLocks noChangeArrowheads="1"/>
          </p:cNvSpPr>
          <p:nvPr/>
        </p:nvSpPr>
        <p:spPr bwMode="auto">
          <a:xfrm>
            <a:off x="7097266" y="1197623"/>
            <a:ext cx="2046734" cy="1728191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Доходы бюджета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11 760,7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851865" y="3473533"/>
            <a:ext cx="1863725" cy="53781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Налог на доходы физических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4 483,0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869795" y="4193323"/>
            <a:ext cx="1863725" cy="61277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Налоги на совокупный доход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312,9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1"/>
          <p:cNvSpPr>
            <a:spLocks noChangeArrowheads="1"/>
          </p:cNvSpPr>
          <p:nvPr/>
        </p:nvSpPr>
        <p:spPr bwMode="auto">
          <a:xfrm>
            <a:off x="878759" y="4895473"/>
            <a:ext cx="1863725" cy="61277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Налоги на имущество         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2 230,5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870085" y="5615553"/>
            <a:ext cx="1863725" cy="61277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Государственная пошлина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7,3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839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Администрация Треневского сельского поселения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924800" cy="1066800"/>
          </a:xfrm>
        </p:spPr>
        <p:txBody>
          <a:bodyPr>
            <a:noAutofit/>
          </a:bodyPr>
          <a:lstStyle/>
          <a:p>
            <a:r>
              <a:rPr lang="ru-RU" sz="2800" spc="-5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Динамика </a:t>
            </a:r>
            <a:r>
              <a:rPr lang="ru-RU" sz="2800" spc="-6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доходов </a:t>
            </a:r>
            <a:r>
              <a:rPr lang="ru-RU" sz="2800" spc="-4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консолидированного</a:t>
            </a:r>
            <a:r>
              <a:rPr lang="ru-RU" sz="2800" spc="-18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</a:t>
            </a:r>
            <a:r>
              <a:rPr lang="ru-RU" sz="2800" spc="-8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бюджета  </a:t>
            </a:r>
            <a:r>
              <a:rPr lang="ru-RU" sz="2800" spc="114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и </a:t>
            </a:r>
            <a:r>
              <a:rPr lang="ru-RU" sz="2800" spc="-8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бюджета  Треневского сельского поселения </a:t>
            </a:r>
            <a:r>
              <a:rPr lang="ru-RU" sz="2800" spc="-6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Миллеровского</a:t>
            </a:r>
            <a:r>
              <a:rPr lang="ru-RU" sz="2800" spc="-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</a:t>
            </a:r>
            <a:r>
              <a:rPr lang="ru-RU" sz="2800" spc="-6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района</a:t>
            </a:r>
            <a:r>
              <a:rPr lang="ru-RU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/>
            </a:r>
            <a:br>
              <a:rPr lang="ru-RU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</a:br>
            <a:endParaRPr lang="ru-RU" sz="2800" dirty="0">
              <a:solidFill>
                <a:srgbClr val="173A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192834"/>
              </p:ext>
            </p:extLst>
          </p:nvPr>
        </p:nvGraphicFramePr>
        <p:xfrm>
          <a:off x="1066800" y="1676400"/>
          <a:ext cx="7869237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505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Динамика собственных доходов бюджета Миллеровского района</a:t>
            </a:r>
            <a:endParaRPr lang="ru-RU" sz="2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</a:t>
            </a:r>
          </a:p>
          <a:p>
            <a:endParaRPr lang="ru-RU" dirty="0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Администрация Треневского сельского поселения</a:t>
            </a:r>
            <a:endParaRPr lang="ru-RU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314686"/>
              </p:ext>
            </p:extLst>
          </p:nvPr>
        </p:nvGraphicFramePr>
        <p:xfrm>
          <a:off x="646113" y="1465263"/>
          <a:ext cx="7869237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8866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906" y="291547"/>
            <a:ext cx="8018929" cy="1241418"/>
          </a:xfrm>
        </p:spPr>
        <p:txBody>
          <a:bodyPr>
            <a:normAutofit fontScale="90000"/>
          </a:bodyPr>
          <a:lstStyle/>
          <a:p>
            <a:pPr algn="r"/>
            <a: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Динамика доходов бюджета Треневского сельского поселения Миллеровского района 2019-2020 гг.</a:t>
            </a:r>
            <a:b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 рублей</a:t>
            </a: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Администрация Треневского сельского поселения</a:t>
            </a:r>
            <a:endParaRPr lang="ru-RU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080384152"/>
              </p:ext>
            </p:extLst>
          </p:nvPr>
        </p:nvGraphicFramePr>
        <p:xfrm>
          <a:off x="304800" y="1752600"/>
          <a:ext cx="7848600" cy="492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063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title"/>
          </p:nvPr>
        </p:nvSpPr>
        <p:spPr>
          <a:xfrm>
            <a:off x="726141" y="358588"/>
            <a:ext cx="8265458" cy="12909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spc="-7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/>
            </a:r>
            <a:br>
              <a:rPr lang="ru-RU" sz="3100" spc="-7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</a:br>
            <a:r>
              <a:rPr lang="ru-RU" sz="3100" spc="-7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Объем </a:t>
            </a:r>
            <a:r>
              <a:rPr lang="ru-RU" sz="3100" spc="-9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налоговых </a:t>
            </a:r>
            <a:r>
              <a:rPr lang="ru-RU" sz="3100" spc="9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и </a:t>
            </a:r>
            <a:r>
              <a:rPr lang="ru-RU" sz="3100" spc="-9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неналоговых </a:t>
            </a:r>
            <a:r>
              <a:rPr lang="ru-RU" sz="3100" spc="-8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доходов </a:t>
            </a:r>
            <a:r>
              <a:rPr lang="ru-RU" sz="3100" spc="-1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бюджета Треневского сельского поселения </a:t>
            </a:r>
            <a:r>
              <a:rPr lang="ru-RU" sz="3100" spc="-9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Миллеровского</a:t>
            </a:r>
            <a:r>
              <a:rPr lang="ru-RU" sz="3100" spc="15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3100" spc="-8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района</a:t>
            </a:r>
            <a:r>
              <a:rPr lang="ru-RU" sz="3100" spc="-15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3100" spc="8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в</a:t>
            </a:r>
            <a:r>
              <a:rPr lang="ru-RU" sz="3100" spc="-19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3100" spc="-8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2020</a:t>
            </a:r>
            <a:r>
              <a:rPr lang="ru-RU" sz="3100" spc="-9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3100" spc="2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году</a:t>
            </a:r>
            <a:r>
              <a:rPr lang="ru-RU" sz="3100" spc="-6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3100" spc="-8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составил</a:t>
            </a:r>
            <a:r>
              <a:rPr lang="ru-RU" sz="3100" spc="10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 </a:t>
            </a:r>
            <a:r>
              <a:rPr lang="ru-RU" sz="3100" spc="-85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7 033,7 </a:t>
            </a:r>
            <a:r>
              <a:rPr lang="ru-RU" sz="3100" spc="-8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>тыс. рублей</a:t>
            </a:r>
            <a:endParaRPr lang="ru-RU" sz="31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/>
            </a:endParaRPr>
          </a:p>
          <a:p>
            <a:endParaRPr lang="ru-RU" dirty="0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Администрация Треневского сельского поселения</a:t>
            </a:r>
            <a:endParaRPr lang="ru-RU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353416"/>
              </p:ext>
            </p:extLst>
          </p:nvPr>
        </p:nvGraphicFramePr>
        <p:xfrm>
          <a:off x="941295" y="1568824"/>
          <a:ext cx="8068234" cy="4814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86666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2862</TotalTime>
  <Words>645</Words>
  <Application>Microsoft Office PowerPoint</Application>
  <PresentationFormat>Экран (4:3)</PresentationFormat>
  <Paragraphs>201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1_Office Theme</vt:lpstr>
      <vt:lpstr>Презентация PowerPoint</vt:lpstr>
      <vt:lpstr>   Исполнение бюджета Треневского сельского поселения Миллеровского района в 2020 году осуществлялось на основе</vt:lpstr>
      <vt:lpstr>Основные характеристики бюджета Треневского сельского поселения Миллеровского района за 2020 год</vt:lpstr>
      <vt:lpstr>Основные направления бюджетной и налоговой политики Треневского сельского поселения в 2020 году</vt:lpstr>
      <vt:lpstr>Исполнение доходов бюджета Треневского сельского поселения Миллеровского района за 2020 год </vt:lpstr>
      <vt:lpstr>Динамика доходов консолидированного бюджета  и бюджета  Треневского сельского поселения Миллеровского района </vt:lpstr>
      <vt:lpstr>   Динамика собственных доходов бюджета Миллеровского района         </vt:lpstr>
      <vt:lpstr> Динамика доходов бюджета Треневского сельского поселения Миллеровского района 2019-2020 гг. тыс. рублей</vt:lpstr>
      <vt:lpstr> Объем налоговых и неналоговых доходов бюджета Треневского сельского поселения Миллеровского района в 2020 году составил 7 033,7 тыс. рублей </vt:lpstr>
      <vt:lpstr>Структура налоговых и неналоговых доходов бюджета Треневского сельского поселения Миллеровского района за 2020 год </vt:lpstr>
      <vt:lpstr> Государственная пошлина бюджета Треневского сельского поселения Миллеровского района                                                                          тыс. рублей</vt:lpstr>
      <vt:lpstr>   Показатели поступления доходов от использования имущества,  находящегося в государственной и муниципальной собственности  в бюджете Треневского сельского поселения Миллеровского района                                                                                                    тыс.рублей </vt:lpstr>
      <vt:lpstr> Динамика расходов бюджета Треневского сельского поселения Миллеровского района в 2014-2020 гг.</vt:lpstr>
      <vt:lpstr> Структура расходов бюджета Треневского сельского поселения Миллеровского района в 2020 году</vt:lpstr>
      <vt:lpstr> Динамика расходов бюджета Треневского сельского поселения Миллеровского района на культуру</vt:lpstr>
      <vt:lpstr> Динамика расходов бюджета Треневского сельского поселения Миллеровского района на культуру</vt:lpstr>
      <vt:lpstr>  Динамика расходов бюджета Треневского сельского поселения Миллеровского района  на Социальную политику </vt:lpstr>
      <vt:lpstr>   Формирование и исполнение бюджета на основе муниципальных программ Треневского сельского поселения Миллеровского района </vt:lpstr>
      <vt:lpstr>Структура программных расходов бюджета Треневского сельского поселения Миллеровского района  за 2020 год</vt:lpstr>
      <vt:lpstr>Структура муниципальных программ Треневского сельского поселения Миллеровского района  за 2020 год</vt:lpstr>
      <vt:lpstr>Структура безвозмездных поступлений бюджета Треневского сельского поселения Миллеровского района  в 2020 год</vt:lpstr>
      <vt:lpstr>Объем безвозмездных поступлений от других бюджетов бюджетной системы Российской Федерации в бюджет Треневского сельского поселения Миллеровского района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Пользователь</cp:lastModifiedBy>
  <cp:revision>259</cp:revision>
  <dcterms:created xsi:type="dcterms:W3CDTF">2012-04-26T17:06:14Z</dcterms:created>
  <dcterms:modified xsi:type="dcterms:W3CDTF">2021-05-11T08:14:30Z</dcterms:modified>
</cp:coreProperties>
</file>