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9"/>
  </p:notesMasterIdLst>
  <p:sldIdLst>
    <p:sldId id="256" r:id="rId2"/>
    <p:sldId id="276" r:id="rId3"/>
    <p:sldId id="277" r:id="rId4"/>
    <p:sldId id="280" r:id="rId5"/>
    <p:sldId id="283" r:id="rId6"/>
    <p:sldId id="284" r:id="rId7"/>
    <p:sldId id="286" r:id="rId8"/>
    <p:sldId id="290" r:id="rId9"/>
    <p:sldId id="292" r:id="rId10"/>
    <p:sldId id="268" r:id="rId11"/>
    <p:sldId id="293" r:id="rId12"/>
    <p:sldId id="297" r:id="rId13"/>
    <p:sldId id="298" r:id="rId14"/>
    <p:sldId id="307" r:id="rId15"/>
    <p:sldId id="300" r:id="rId16"/>
    <p:sldId id="301" r:id="rId17"/>
    <p:sldId id="306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XO Oriel"/>
              </a:rPr>
              <a:t>Для перемещения страницы щёлкните мышью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40613D4-85EF-475C-AA4E-A39D4F3BA060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797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TextBox 2"/>
          <p:cNvSpPr/>
          <p:nvPr/>
        </p:nvSpPr>
        <p:spPr>
          <a:xfrm>
            <a:off x="611640" y="526320"/>
            <a:ext cx="7992808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/>
                <a:cs typeface="Times New Roman" pitchFamily="18" charset="0"/>
              </a:rPr>
              <a:t>БЮДЖЕТ ДЛЯ ГРАЖДАН</a:t>
            </a:r>
            <a:endParaRPr lang="ru-RU" sz="2400" b="1" strike="noStrike" spc="-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/>
                <a:cs typeface="Times New Roman" pitchFamily="18" charset="0"/>
              </a:rPr>
              <a:t>ТРЕНЕВСКОГО </a:t>
            </a:r>
            <a:r>
              <a:rPr lang="ru-RU" sz="2400" b="1" strike="noStrike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/>
                <a:cs typeface="Times New Roman" pitchFamily="18" charset="0"/>
              </a:rPr>
              <a:t>СЕЛЬСКОГО ПОСЕЛЕНИЯ</a:t>
            </a:r>
            <a:endParaRPr lang="ru-RU" sz="2400" b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3"/>
          <p:cNvSpPr/>
          <p:nvPr/>
        </p:nvSpPr>
        <p:spPr>
          <a:xfrm>
            <a:off x="409345" y="2492896"/>
            <a:ext cx="8239408" cy="20606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Oriel"/>
                <a:ea typeface="DejaVu Sans"/>
              </a:rPr>
              <a:t>Бюджет </a:t>
            </a:r>
            <a:endParaRPr lang="ru-RU" sz="3200" b="1" strike="noStrike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Orie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Oriel"/>
                <a:ea typeface="DejaVu Sans"/>
              </a:rPr>
              <a:t>Треневского сельского поселения Миллеровского района</a:t>
            </a:r>
          </a:p>
          <a:p>
            <a:pPr algn="ctr">
              <a:lnSpc>
                <a:spcPct val="100000"/>
              </a:lnSpc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O Oriel"/>
              </a:rPr>
              <a:t>на 2025 – 2027 годы</a:t>
            </a:r>
            <a:endParaRPr lang="ru-RU" sz="3200" b="1" strike="noStrik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Freeform 1288"/>
          <p:cNvSpPr/>
          <p:nvPr/>
        </p:nvSpPr>
        <p:spPr>
          <a:xfrm>
            <a:off x="8873640" y="360"/>
            <a:ext cx="6840" cy="583200"/>
          </a:xfrm>
          <a:custGeom>
            <a:avLst/>
            <a:gdLst/>
            <a:ahLst/>
            <a:cxnLst/>
            <a:rect l="l" t="t" r="r" b="b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80" name="Picture 1367"/>
          <p:cNvPicPr/>
          <p:nvPr/>
        </p:nvPicPr>
        <p:blipFill>
          <a:blip r:embed="rId2" cstate="print"/>
          <a:stretch/>
        </p:blipFill>
        <p:spPr>
          <a:xfrm>
            <a:off x="8427600" y="1691640"/>
            <a:ext cx="328680" cy="339120"/>
          </a:xfrm>
          <a:prstGeom prst="rect">
            <a:avLst/>
          </a:prstGeom>
          <a:ln w="0">
            <a:noFill/>
          </a:ln>
        </p:spPr>
      </p:pic>
      <p:pic>
        <p:nvPicPr>
          <p:cNvPr id="581" name="Picture 1369"/>
          <p:cNvPicPr/>
          <p:nvPr/>
        </p:nvPicPr>
        <p:blipFill>
          <a:blip r:embed="rId3" cstate="print"/>
          <a:stretch/>
        </p:blipFill>
        <p:spPr>
          <a:xfrm>
            <a:off x="1402200" y="5134320"/>
            <a:ext cx="354600" cy="340920"/>
          </a:xfrm>
          <a:prstGeom prst="rect">
            <a:avLst/>
          </a:prstGeom>
          <a:ln w="0">
            <a:noFill/>
          </a:ln>
        </p:spPr>
      </p:pic>
      <p:pic>
        <p:nvPicPr>
          <p:cNvPr id="582" name="Picture 1369"/>
          <p:cNvPicPr/>
          <p:nvPr/>
        </p:nvPicPr>
        <p:blipFill>
          <a:blip r:embed="rId3" cstate="print"/>
          <a:stretch/>
        </p:blipFill>
        <p:spPr>
          <a:xfrm>
            <a:off x="3067920" y="5134320"/>
            <a:ext cx="354600" cy="340920"/>
          </a:xfrm>
          <a:prstGeom prst="rect">
            <a:avLst/>
          </a:prstGeom>
          <a:ln w="0">
            <a:noFill/>
          </a:ln>
        </p:spPr>
      </p:pic>
      <p:pic>
        <p:nvPicPr>
          <p:cNvPr id="583" name="Picture 1369"/>
          <p:cNvPicPr/>
          <p:nvPr/>
        </p:nvPicPr>
        <p:blipFill>
          <a:blip r:embed="rId3" cstate="print"/>
          <a:stretch/>
        </p:blipFill>
        <p:spPr>
          <a:xfrm>
            <a:off x="4471560" y="5134320"/>
            <a:ext cx="352800" cy="340920"/>
          </a:xfrm>
          <a:prstGeom prst="rect">
            <a:avLst/>
          </a:prstGeom>
          <a:ln w="0">
            <a:noFill/>
          </a:ln>
        </p:spPr>
      </p:pic>
      <p:pic>
        <p:nvPicPr>
          <p:cNvPr id="584" name="Picture 1369"/>
          <p:cNvPicPr/>
          <p:nvPr/>
        </p:nvPicPr>
        <p:blipFill>
          <a:blip r:embed="rId3" cstate="print"/>
          <a:stretch/>
        </p:blipFill>
        <p:spPr>
          <a:xfrm>
            <a:off x="5998320" y="5198145"/>
            <a:ext cx="352800" cy="340920"/>
          </a:xfrm>
          <a:prstGeom prst="rect">
            <a:avLst/>
          </a:prstGeom>
          <a:ln w="0">
            <a:noFill/>
          </a:ln>
        </p:spPr>
      </p:pic>
      <p:pic>
        <p:nvPicPr>
          <p:cNvPr id="585" name="Picture 1369"/>
          <p:cNvPicPr/>
          <p:nvPr/>
        </p:nvPicPr>
        <p:blipFill>
          <a:blip r:embed="rId3" cstate="print"/>
          <a:stretch/>
        </p:blipFill>
        <p:spPr>
          <a:xfrm>
            <a:off x="7222320" y="5134320"/>
            <a:ext cx="354600" cy="340920"/>
          </a:xfrm>
          <a:prstGeom prst="rect">
            <a:avLst/>
          </a:prstGeom>
          <a:ln w="0">
            <a:noFill/>
          </a:ln>
        </p:spPr>
      </p:pic>
      <p:pic>
        <p:nvPicPr>
          <p:cNvPr id="586" name="Picture 1369"/>
          <p:cNvPicPr/>
          <p:nvPr/>
        </p:nvPicPr>
        <p:blipFill>
          <a:blip r:embed="rId3" cstate="print"/>
          <a:stretch/>
        </p:blipFill>
        <p:spPr>
          <a:xfrm>
            <a:off x="8051400" y="5134320"/>
            <a:ext cx="352800" cy="340920"/>
          </a:xfrm>
          <a:prstGeom prst="rect">
            <a:avLst/>
          </a:prstGeom>
          <a:ln w="0">
            <a:noFill/>
          </a:ln>
        </p:spPr>
      </p:pic>
      <p:pic>
        <p:nvPicPr>
          <p:cNvPr id="587" name="Picture 1387"/>
          <p:cNvPicPr/>
          <p:nvPr/>
        </p:nvPicPr>
        <p:blipFill>
          <a:blip r:embed="rId4" cstate="print"/>
          <a:stretch/>
        </p:blipFill>
        <p:spPr>
          <a:xfrm>
            <a:off x="8922960" y="5134320"/>
            <a:ext cx="218880" cy="340920"/>
          </a:xfrm>
          <a:prstGeom prst="rect">
            <a:avLst/>
          </a:prstGeom>
          <a:ln w="0">
            <a:noFill/>
          </a:ln>
        </p:spPr>
      </p:pic>
      <p:pic>
        <p:nvPicPr>
          <p:cNvPr id="588" name="Picture 1389"/>
          <p:cNvPicPr/>
          <p:nvPr/>
        </p:nvPicPr>
        <p:blipFill>
          <a:blip r:embed="rId5" cstate="print"/>
          <a:stretch/>
        </p:blipFill>
        <p:spPr>
          <a:xfrm>
            <a:off x="1613880" y="5379840"/>
            <a:ext cx="482400" cy="339120"/>
          </a:xfrm>
          <a:prstGeom prst="rect">
            <a:avLst/>
          </a:prstGeom>
          <a:ln w="0">
            <a:noFill/>
          </a:ln>
        </p:spPr>
      </p:pic>
      <p:pic>
        <p:nvPicPr>
          <p:cNvPr id="589" name="Picture 1389"/>
          <p:cNvPicPr/>
          <p:nvPr/>
        </p:nvPicPr>
        <p:blipFill>
          <a:blip r:embed="rId5" cstate="print"/>
          <a:stretch/>
        </p:blipFill>
        <p:spPr>
          <a:xfrm>
            <a:off x="2706480" y="5379840"/>
            <a:ext cx="480960" cy="339120"/>
          </a:xfrm>
          <a:prstGeom prst="rect">
            <a:avLst/>
          </a:prstGeom>
          <a:ln w="0">
            <a:noFill/>
          </a:ln>
        </p:spPr>
      </p:pic>
      <p:pic>
        <p:nvPicPr>
          <p:cNvPr id="590" name="Picture 1389"/>
          <p:cNvPicPr/>
          <p:nvPr/>
        </p:nvPicPr>
        <p:blipFill>
          <a:blip r:embed="rId5" cstate="print"/>
          <a:stretch/>
        </p:blipFill>
        <p:spPr>
          <a:xfrm>
            <a:off x="4614840" y="5379840"/>
            <a:ext cx="480960" cy="339120"/>
          </a:xfrm>
          <a:prstGeom prst="rect">
            <a:avLst/>
          </a:prstGeom>
          <a:ln w="0">
            <a:noFill/>
          </a:ln>
        </p:spPr>
      </p:pic>
      <p:pic>
        <p:nvPicPr>
          <p:cNvPr id="591" name="Picture 1389"/>
          <p:cNvPicPr/>
          <p:nvPr/>
        </p:nvPicPr>
        <p:blipFill>
          <a:blip r:embed="rId5" cstate="print"/>
          <a:stretch/>
        </p:blipFill>
        <p:spPr>
          <a:xfrm>
            <a:off x="6248520" y="5379840"/>
            <a:ext cx="482400" cy="339120"/>
          </a:xfrm>
          <a:prstGeom prst="rect">
            <a:avLst/>
          </a:prstGeom>
          <a:ln w="0">
            <a:noFill/>
          </a:ln>
        </p:spPr>
      </p:pic>
      <p:pic>
        <p:nvPicPr>
          <p:cNvPr id="592" name="Picture 1389"/>
          <p:cNvPicPr/>
          <p:nvPr/>
        </p:nvPicPr>
        <p:blipFill>
          <a:blip r:embed="rId5" cstate="print"/>
          <a:stretch/>
        </p:blipFill>
        <p:spPr>
          <a:xfrm>
            <a:off x="7248240" y="5379840"/>
            <a:ext cx="482400" cy="339120"/>
          </a:xfrm>
          <a:prstGeom prst="rect">
            <a:avLst/>
          </a:prstGeom>
          <a:ln w="0">
            <a:noFill/>
          </a:ln>
        </p:spPr>
      </p:pic>
      <p:pic>
        <p:nvPicPr>
          <p:cNvPr id="593" name="Picture 1387"/>
          <p:cNvPicPr/>
          <p:nvPr/>
        </p:nvPicPr>
        <p:blipFill>
          <a:blip r:embed="rId4" cstate="print"/>
          <a:stretch/>
        </p:blipFill>
        <p:spPr>
          <a:xfrm>
            <a:off x="8922960" y="5379840"/>
            <a:ext cx="218880" cy="339120"/>
          </a:xfrm>
          <a:prstGeom prst="rect">
            <a:avLst/>
          </a:prstGeom>
          <a:ln w="0">
            <a:noFill/>
          </a:ln>
        </p:spPr>
      </p:pic>
      <p:pic>
        <p:nvPicPr>
          <p:cNvPr id="594" name="Picture 1403"/>
          <p:cNvPicPr/>
          <p:nvPr/>
        </p:nvPicPr>
        <p:blipFill>
          <a:blip r:embed="rId6" cstate="print"/>
          <a:stretch/>
        </p:blipFill>
        <p:spPr>
          <a:xfrm>
            <a:off x="1350360" y="5623560"/>
            <a:ext cx="339120" cy="339120"/>
          </a:xfrm>
          <a:prstGeom prst="rect">
            <a:avLst/>
          </a:prstGeom>
          <a:ln w="0">
            <a:noFill/>
          </a:ln>
        </p:spPr>
      </p:pic>
      <p:pic>
        <p:nvPicPr>
          <p:cNvPr id="595" name="Picture 1405"/>
          <p:cNvPicPr/>
          <p:nvPr/>
        </p:nvPicPr>
        <p:blipFill>
          <a:blip r:embed="rId7" cstate="print"/>
          <a:stretch/>
        </p:blipFill>
        <p:spPr>
          <a:xfrm>
            <a:off x="1536120" y="5623560"/>
            <a:ext cx="336240" cy="339120"/>
          </a:xfrm>
          <a:prstGeom prst="rect">
            <a:avLst/>
          </a:prstGeom>
          <a:ln w="0">
            <a:noFill/>
          </a:ln>
        </p:spPr>
      </p:pic>
      <p:pic>
        <p:nvPicPr>
          <p:cNvPr id="596" name="Picture 1403"/>
          <p:cNvPicPr/>
          <p:nvPr/>
        </p:nvPicPr>
        <p:blipFill>
          <a:blip r:embed="rId6" cstate="print"/>
          <a:stretch/>
        </p:blipFill>
        <p:spPr>
          <a:xfrm>
            <a:off x="3342240" y="5623560"/>
            <a:ext cx="340920" cy="339120"/>
          </a:xfrm>
          <a:prstGeom prst="rect">
            <a:avLst/>
          </a:prstGeom>
          <a:ln w="0">
            <a:noFill/>
          </a:ln>
        </p:spPr>
      </p:pic>
      <p:pic>
        <p:nvPicPr>
          <p:cNvPr id="597" name="Picture 1403"/>
          <p:cNvPicPr/>
          <p:nvPr/>
        </p:nvPicPr>
        <p:blipFill>
          <a:blip r:embed="rId6" cstate="print"/>
          <a:stretch/>
        </p:blipFill>
        <p:spPr>
          <a:xfrm>
            <a:off x="3919680" y="5623560"/>
            <a:ext cx="340920" cy="33912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40" cy="7317072"/>
          </a:xfrm>
          <a:prstGeom prst="rect">
            <a:avLst/>
          </a:prstGeom>
        </p:spPr>
      </p:pic>
      <p:pic>
        <p:nvPicPr>
          <p:cNvPr id="599" name="Picture 143"/>
          <p:cNvPicPr/>
          <p:nvPr/>
        </p:nvPicPr>
        <p:blipFill>
          <a:blip r:embed="rId9" cstate="print"/>
          <a:stretch/>
        </p:blipFill>
        <p:spPr>
          <a:xfrm>
            <a:off x="8423280" y="268200"/>
            <a:ext cx="194400" cy="195840"/>
          </a:xfrm>
          <a:prstGeom prst="rect">
            <a:avLst/>
          </a:prstGeom>
          <a:ln w="0">
            <a:noFill/>
          </a:ln>
        </p:spPr>
      </p:pic>
      <p:sp>
        <p:nvSpPr>
          <p:cNvPr id="600" name="Rectangle 1415"/>
          <p:cNvSpPr/>
          <p:nvPr/>
        </p:nvSpPr>
        <p:spPr>
          <a:xfrm>
            <a:off x="589680" y="836280"/>
            <a:ext cx="8075880" cy="6771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/>
                <a:cs typeface="Times New Roman" pitchFamily="18" charset="0"/>
              </a:rPr>
              <a:t>Бе</a:t>
            </a:r>
            <a:r>
              <a:rPr lang="en-US" sz="4400" b="1" strike="noStrike" spc="-12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/>
                <a:cs typeface="Times New Roman" pitchFamily="18" charset="0"/>
              </a:rPr>
              <a:t>з</a:t>
            </a:r>
            <a:r>
              <a:rPr lang="en-US" sz="4400" b="1" strike="noStrike" spc="-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/>
                <a:cs typeface="Times New Roman" pitchFamily="18" charset="0"/>
              </a:rPr>
              <a:t>возмездные</a:t>
            </a:r>
            <a:r>
              <a:rPr lang="en-US" sz="4400" b="1" strike="noStrike" spc="-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/>
                <a:cs typeface="Times New Roman" pitchFamily="18" charset="0"/>
              </a:rPr>
              <a:t> </a:t>
            </a:r>
            <a:r>
              <a:rPr lang="en-US" sz="4400" b="1" strike="noStrike" spc="-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ejaVu Sans"/>
                <a:cs typeface="Times New Roman" pitchFamily="18" charset="0"/>
              </a:rPr>
              <a:t>поступления</a:t>
            </a:r>
            <a:endParaRPr lang="ru-RU" sz="4400" b="0" strike="noStrike" spc="-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2" name="Rectangle 1417"/>
          <p:cNvSpPr/>
          <p:nvPr/>
        </p:nvSpPr>
        <p:spPr>
          <a:xfrm>
            <a:off x="7497317" y="2636912"/>
            <a:ext cx="1061701" cy="2462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</a:t>
            </a:r>
            <a:r>
              <a:rPr lang="en-US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0" strike="noStrike" spc="-18" dirty="0" smtClean="0">
                <a:solidFill>
                  <a:srgbClr val="000000"/>
                </a:solidFill>
                <a:latin typeface="Times New Roman"/>
                <a:ea typeface="DejaVu Sans"/>
              </a:rPr>
              <a:t>рублей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600" b="0" strike="noStrike" spc="-1" dirty="0">
              <a:latin typeface="XO Orie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79938"/>
              </p:ext>
            </p:extLst>
          </p:nvPr>
        </p:nvGraphicFramePr>
        <p:xfrm>
          <a:off x="493302" y="2916856"/>
          <a:ext cx="8102827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42658"/>
                <a:gridCol w="1440160"/>
                <a:gridCol w="1440160"/>
                <a:gridCol w="12798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8 423,1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142,0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7 196,4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8 198,3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4 962,5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7 010,6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60,3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164,5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179,5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185,8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547664" y="2175506"/>
            <a:ext cx="6336704" cy="17064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на условиях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59" y="764704"/>
            <a:ext cx="6591757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их использования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4437112"/>
            <a:ext cx="6192688" cy="13464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</a:t>
            </a:r>
          </a:p>
        </p:txBody>
      </p:sp>
    </p:spTree>
    <p:extLst>
      <p:ext uri="{BB962C8B-B14F-4D97-AF65-F5344CB8AC3E}">
        <p14:creationId xmlns:p14="http://schemas.microsoft.com/office/powerpoint/2010/main" val="155734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980728"/>
            <a:ext cx="8352928" cy="48965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ТРЕНЕВСКОГО СЕЛЬСКОГО ПОСЕЛЕНИЯ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 РАЙОНА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7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89440"/>
          </a:xfrm>
          <a:prstGeom prst="rect">
            <a:avLst/>
          </a:prstGeom>
        </p:spPr>
      </p:pic>
      <p:sp>
        <p:nvSpPr>
          <p:cNvPr id="2" name="Двойная стрелка влево/вправо 1"/>
          <p:cNvSpPr/>
          <p:nvPr/>
        </p:nvSpPr>
        <p:spPr>
          <a:xfrm>
            <a:off x="683568" y="116632"/>
            <a:ext cx="7920880" cy="1728192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 2025 ГОД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1991862"/>
            <a:ext cx="583264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2180372"/>
            <a:ext cx="352839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13 093,7 тыс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3700789"/>
            <a:ext cx="3456384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10 071,8 тыс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9952" y="5301208"/>
            <a:ext cx="3456384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12 406,5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9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8363" y="476672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Треневского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Миллеровского района на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Социальную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политику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7" y="3501008"/>
            <a:ext cx="8401050" cy="37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15816" y="2276872"/>
            <a:ext cx="3404084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 – 216,5 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74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980728"/>
            <a:ext cx="8352928" cy="48965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Треневского сельского поселения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 района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2025-2027 годы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запланирован на основе муниципальных программ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13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6151" y="476672"/>
            <a:ext cx="80648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муниципальные программы на 2025-2027 годы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890943"/>
              </p:ext>
            </p:extLst>
          </p:nvPr>
        </p:nvGraphicFramePr>
        <p:xfrm>
          <a:off x="539552" y="2708920"/>
          <a:ext cx="8208912" cy="2936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92488"/>
                <a:gridCol w="1296144"/>
                <a:gridCol w="1296144"/>
                <a:gridCol w="1224136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12 833,0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9 010,5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11 506,5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702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7 247,9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6 846,5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7 493,7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«Обеспечение качественными жилищно-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коммунальными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услугами населения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Треневского сельского поселения»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151,7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164,1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5 216,9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2 164,0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3 848,7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граждан»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216,5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19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620688"/>
            <a:ext cx="8352928" cy="5472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Треневского сельского поселения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Вас за ознакомление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бюджетом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Треневского сельского поселения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 района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2025-2027 годы</a:t>
            </a:r>
          </a:p>
        </p:txBody>
      </p:sp>
    </p:spTree>
    <p:extLst>
      <p:ext uri="{BB962C8B-B14F-4D97-AF65-F5344CB8AC3E}">
        <p14:creationId xmlns:p14="http://schemas.microsoft.com/office/powerpoint/2010/main" val="382543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404664"/>
            <a:ext cx="4248472" cy="59766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направленные на финансовое обеспечение задач местного самоуправления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превышение расходов бюджета над его доходами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остатки на счете, бюджетные кредиты, коммерческие кредиты, иные источники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9728459">
            <a:off x="4938238" y="720987"/>
            <a:ext cx="3890658" cy="2666282"/>
          </a:xfrm>
          <a:prstGeom prst="striped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 rot="20564562">
            <a:off x="5527055" y="1471694"/>
            <a:ext cx="2779339" cy="1135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понятия бюджетного процесса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5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51307" y="260648"/>
            <a:ext cx="8352928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ПОДХОДЫ К ФОРМИРОВАНИЮ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ТРЕНЕВСКОГО СЕЛЬСКОГО ПОСЕЛЕНИЯ МИЛЛЕРОВСКОГО РАЙОНА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0174" y="1988840"/>
            <a:ext cx="5688632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 января 2025 года запланировано повышение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минимального размера оплаты труда (МРОТ)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16,6 процента до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22 440,00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рублей (в 2024 году – 19 242,00 рубля)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3284984"/>
            <a:ext cx="5688632" cy="17085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 октября 2025 года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4,5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процента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(прогнозный уровень инфляции) запланировано повышение оплаты труда, в части индексации должностных окладов муниципальных служащих, технического и обслуживающего персонала органов местного самоуправления, должностных окладов работников бюджетных учреждений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5157192"/>
            <a:ext cx="5688632" cy="15841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 января 2025 года согласно Майским Указам Президента Российской Федерации повышается среднемесячная заработная плата работников культуры на 2025 год –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53 046,1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рублей, на 2026 год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56 642,4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рублей, на 2027 год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58 456,8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3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980728"/>
            <a:ext cx="4176464" cy="17085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приоритетном порядке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МБУК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Треневский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ИКЦ», в части планирования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первоочередных социально-значимых расходов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заработную плату, уплату налогов, коммунальные платежи, приобретение котельно-печного топлива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068960"/>
            <a:ext cx="4176464" cy="13321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просроченной кредиторской задолженности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расходам бюджета Треневского сельского поселения Миллеровского района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9784" y="954053"/>
            <a:ext cx="4320480" cy="165618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финансовой дисциплины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учетом выполнения обязательств, предусмотренных Соглашением о предоставлении дотации из бюджета Миллеровского района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3077807"/>
            <a:ext cx="4288509" cy="132330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Треневского сельского поселения Миллеровского района на 2025-2027 годы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71700" y="4797152"/>
            <a:ext cx="5688632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поддержка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льготных категорий граждан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0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Выноска со стрелкой вниз 1"/>
          <p:cNvSpPr/>
          <p:nvPr/>
        </p:nvSpPr>
        <p:spPr>
          <a:xfrm>
            <a:off x="467544" y="404664"/>
            <a:ext cx="8136904" cy="1224136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роста минимального размера труда (МРОТ) с 2022 по 2025 годы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2411760" y="3789040"/>
            <a:ext cx="1656184" cy="1784444"/>
          </a:xfrm>
          <a:prstGeom prst="flowChartMagneticDisk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01.01.2023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16 242,00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611560" y="4042773"/>
            <a:ext cx="1512168" cy="1512168"/>
          </a:xfrm>
          <a:prstGeom prst="flowChartMagneticDisk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01.01.2022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13 890,00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4355976" y="3429000"/>
            <a:ext cx="1908212" cy="2144554"/>
          </a:xfrm>
          <a:prstGeom prst="flowChartMagneticDisk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01.01.2024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19 242,00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6660232" y="2924944"/>
            <a:ext cx="2124236" cy="2690816"/>
          </a:xfrm>
          <a:prstGeom prst="flowChartMagneticDisk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01.01.2025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22 440,00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0779022">
            <a:off x="1307511" y="2118872"/>
            <a:ext cx="5257955" cy="919374"/>
          </a:xfrm>
          <a:prstGeom prst="right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+ 8 550,00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7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Выноска со стрелкой вниз 1"/>
          <p:cNvSpPr/>
          <p:nvPr/>
        </p:nvSpPr>
        <p:spPr>
          <a:xfrm>
            <a:off x="467544" y="404664"/>
            <a:ext cx="8136904" cy="1224136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роста среднемесячной заработной платы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культуры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согласно Майским Указам Президента РФ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84483" y="4365104"/>
            <a:ext cx="3493044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046,1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55776" y="1969215"/>
            <a:ext cx="352839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(отчет)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39 746,0 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07904" y="3140968"/>
            <a:ext cx="3519966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(оценка)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45 151,5 рублей</a:t>
            </a:r>
          </a:p>
        </p:txBody>
      </p:sp>
    </p:spTree>
    <p:extLst>
      <p:ext uri="{BB962C8B-B14F-4D97-AF65-F5344CB8AC3E}">
        <p14:creationId xmlns:p14="http://schemas.microsoft.com/office/powerpoint/2010/main" val="35019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116632"/>
            <a:ext cx="8352928" cy="1512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параметры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Треневского сельского поселения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Миллеровского района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503548" y="1833987"/>
            <a:ext cx="2232248" cy="1173801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458965" y="3645023"/>
            <a:ext cx="2232248" cy="1173801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503548" y="5433134"/>
            <a:ext cx="2232248" cy="1173801"/>
          </a:xfrm>
          <a:prstGeom prst="strip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2027 год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5407025" y="1701114"/>
            <a:ext cx="3059372" cy="1368152"/>
          </a:xfrm>
          <a:prstGeom prst="flowChartMagneticDisk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и Расходы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13 093,7 тыс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5451724" y="3450672"/>
            <a:ext cx="3059372" cy="1368152"/>
          </a:xfrm>
          <a:prstGeom prst="flowChartMagneticDisk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и Расходы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071,8 тыс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5451724" y="5238783"/>
            <a:ext cx="3059372" cy="1368152"/>
          </a:xfrm>
          <a:prstGeom prst="flowChartMagneticDisk">
            <a:avLst/>
          </a:prstGeom>
          <a:solidFill>
            <a:schemeClr val="bg2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и Расходы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12 406,5 тыс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6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1811232"/>
            <a:ext cx="8352928" cy="18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ТРЕНЕВСКОГО СЕЛЬСКОГО ПОСЕЛЕНИЯ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 РАЙОНА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45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sp>
        <p:nvSpPr>
          <p:cNvPr id="2" name="Выноска со стрелкой вниз 1"/>
          <p:cNvSpPr/>
          <p:nvPr/>
        </p:nvSpPr>
        <p:spPr>
          <a:xfrm>
            <a:off x="467544" y="404664"/>
            <a:ext cx="8136904" cy="1224136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Треневского сельского поселения Миллеровского района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1916832"/>
            <a:ext cx="3672408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- 4 670,6 тыс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51720" y="3284984"/>
            <a:ext cx="3672408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год - 4 929,8 тыс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9832" y="4797152"/>
            <a:ext cx="3672408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2027 год - 5 210,1 тыс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19892379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4092</TotalTime>
  <Words>680</Words>
  <Application>Microsoft Office PowerPoint</Application>
  <PresentationFormat>Экран (4:3)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</cp:lastModifiedBy>
  <cp:revision>583</cp:revision>
  <dcterms:modified xsi:type="dcterms:W3CDTF">2025-01-20T12:09:03Z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21</vt:i4>
  </property>
</Properties>
</file>