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85337" y="1536174"/>
            <a:ext cx="8124725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Основные задачи  </a:t>
            </a:r>
          </a:p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и приоритетные направления</a:t>
            </a:r>
          </a:p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бюджетной политики </a:t>
            </a:r>
          </a:p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Треневского сельского поселения </a:t>
            </a:r>
          </a:p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Миллеровского района </a:t>
            </a:r>
          </a:p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на 2024-2026 годы</a:t>
            </a:r>
            <a:endParaRPr lang="ru-RU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25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1896" y="2204864"/>
            <a:ext cx="9092104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>
                <a:ln w="6350">
                  <a:solidFill>
                    <a:srgbClr val="FF388C">
                      <a:shade val="43000"/>
                    </a:srgb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Направления бюджетной </a:t>
            </a:r>
            <a:r>
              <a:rPr lang="ru-RU" sz="3200" dirty="0" smtClean="0">
                <a:ln w="6350">
                  <a:solidFill>
                    <a:srgbClr val="FF388C">
                      <a:shade val="43000"/>
                    </a:srgb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политики</a:t>
            </a:r>
          </a:p>
          <a:p>
            <a:pPr algn="ctr"/>
            <a:r>
              <a:rPr lang="ru-RU" sz="3200" dirty="0" smtClean="0">
                <a:ln w="6350">
                  <a:solidFill>
                    <a:srgbClr val="FF388C">
                      <a:shade val="43000"/>
                    </a:srgb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3200" dirty="0">
                <a:ln w="6350">
                  <a:solidFill>
                    <a:srgbClr val="FF388C">
                      <a:shade val="43000"/>
                    </a:srgb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утверждены постановлением </a:t>
            </a:r>
            <a:endParaRPr lang="ru-RU" sz="3200" dirty="0" smtClean="0">
              <a:ln w="6350">
                <a:solidFill>
                  <a:srgbClr val="FF388C">
                    <a:shade val="43000"/>
                  </a:srgbClr>
                </a:solidFill>
              </a:ln>
              <a:solidFill>
                <a:schemeClr val="accent6">
                  <a:lumMod val="75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ln w="6350">
                  <a:solidFill>
                    <a:srgbClr val="FF388C">
                      <a:shade val="43000"/>
                    </a:srgb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Администрации Треневского </a:t>
            </a:r>
            <a:r>
              <a:rPr lang="ru-RU" sz="3200" dirty="0">
                <a:ln w="6350">
                  <a:solidFill>
                    <a:srgbClr val="FF388C">
                      <a:shade val="43000"/>
                    </a:srgb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сельского поселения </a:t>
            </a:r>
            <a:endParaRPr lang="ru-RU" sz="3200" dirty="0" smtClean="0">
              <a:ln w="6350">
                <a:solidFill>
                  <a:srgbClr val="FF388C">
                    <a:shade val="43000"/>
                  </a:srgbClr>
                </a:solidFill>
              </a:ln>
              <a:solidFill>
                <a:schemeClr val="accent6">
                  <a:lumMod val="75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ln w="6350">
                  <a:solidFill>
                    <a:srgbClr val="FF388C">
                      <a:shade val="43000"/>
                    </a:srgb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от 09.11.2023 </a:t>
            </a:r>
            <a:r>
              <a:rPr lang="ru-RU" sz="3200" dirty="0">
                <a:ln w="6350">
                  <a:solidFill>
                    <a:srgbClr val="FF388C">
                      <a:shade val="43000"/>
                    </a:srgb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№ </a:t>
            </a:r>
            <a:r>
              <a:rPr lang="ru-RU" sz="3200" dirty="0" smtClean="0">
                <a:ln w="6350">
                  <a:solidFill>
                    <a:srgbClr val="FF388C">
                      <a:shade val="43000"/>
                    </a:srgb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69</a:t>
            </a:r>
            <a:endParaRPr lang="ru-RU" sz="32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34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346786"/>
            <a:ext cx="7903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" lvl="0" algn="ctr">
              <a:spcBef>
                <a:spcPct val="20000"/>
              </a:spcBef>
              <a:buClr>
                <a:srgbClr val="31B6FD"/>
              </a:buClr>
              <a:buSzPct val="100000"/>
            </a:pPr>
            <a:r>
              <a:rPr lang="ru-RU" sz="2400" b="1" dirty="0">
                <a:ln>
                  <a:solidFill>
                    <a:srgbClr val="FF0000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/>
              </a:rPr>
              <a:t>Основные задачи бюджетной политики на 2024 - 2026 г</a:t>
            </a:r>
            <a:endParaRPr lang="ru-RU" sz="1400" dirty="0">
              <a:ln>
                <a:solidFill>
                  <a:srgbClr val="FF0000"/>
                </a:solidFill>
              </a:ln>
              <a:solidFill>
                <a:schemeClr val="accent6">
                  <a:lumMod val="75000"/>
                </a:schemeClr>
              </a:solidFill>
              <a:latin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22083" y="1162091"/>
            <a:ext cx="449841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65760" marR="800" lvl="1" algn="ctr">
              <a:buClr>
                <a:srgbClr val="F14124">
                  <a:lumMod val="75000"/>
                </a:srgbClr>
              </a:buClr>
              <a:buSzPct val="130000"/>
            </a:pPr>
            <a:r>
              <a:rPr lang="ru-RU" b="1" dirty="0">
                <a:solidFill>
                  <a:srgbClr val="01205F"/>
                </a:solidFill>
                <a:latin typeface="Times New Roman"/>
              </a:rPr>
              <a:t>Реализации задач, </a:t>
            </a:r>
            <a:r>
              <a:rPr lang="ru-RU" b="1" dirty="0" smtClean="0">
                <a:solidFill>
                  <a:srgbClr val="01205F"/>
                </a:solidFill>
                <a:latin typeface="Times New Roman"/>
              </a:rPr>
              <a:t>поставленных</a:t>
            </a:r>
          </a:p>
          <a:p>
            <a:pPr marL="365760" marR="800" lvl="1" algn="ctr">
              <a:buClr>
                <a:srgbClr val="F14124">
                  <a:lumMod val="75000"/>
                </a:srgbClr>
              </a:buClr>
              <a:buSzPct val="130000"/>
            </a:pPr>
            <a:r>
              <a:rPr lang="ru-RU" b="1" dirty="0" smtClean="0">
                <a:solidFill>
                  <a:srgbClr val="01205F"/>
                </a:solidFill>
                <a:latin typeface="Times New Roman"/>
              </a:rPr>
              <a:t> </a:t>
            </a:r>
            <a:r>
              <a:rPr lang="ru-RU" b="1" dirty="0">
                <a:solidFill>
                  <a:srgbClr val="01205F"/>
                </a:solidFill>
                <a:latin typeface="Times New Roman"/>
              </a:rPr>
              <a:t>Президентом Российской </a:t>
            </a:r>
            <a:r>
              <a:rPr lang="ru-RU" b="1" dirty="0" smtClean="0">
                <a:solidFill>
                  <a:srgbClr val="01205F"/>
                </a:solidFill>
                <a:latin typeface="Times New Roman"/>
              </a:rPr>
              <a:t>Федерации</a:t>
            </a:r>
          </a:p>
          <a:p>
            <a:pPr marL="365760" marR="800" lvl="1" algn="ctr">
              <a:buClr>
                <a:srgbClr val="F14124">
                  <a:lumMod val="75000"/>
                </a:srgbClr>
              </a:buClr>
              <a:buSzPct val="130000"/>
            </a:pPr>
            <a:r>
              <a:rPr lang="ru-RU" b="1" dirty="0" smtClean="0">
                <a:solidFill>
                  <a:srgbClr val="01205F"/>
                </a:solidFill>
                <a:latin typeface="Times New Roman"/>
              </a:rPr>
              <a:t> </a:t>
            </a:r>
            <a:r>
              <a:rPr lang="ru-RU" b="1" dirty="0">
                <a:solidFill>
                  <a:srgbClr val="01205F"/>
                </a:solidFill>
                <a:latin typeface="Times New Roman"/>
              </a:rPr>
              <a:t>и Губернатором Ростовской области</a:t>
            </a:r>
            <a:r>
              <a:rPr lang="ru-RU" b="1" dirty="0" smtClean="0">
                <a:solidFill>
                  <a:srgbClr val="01205F"/>
                </a:solidFill>
                <a:latin typeface="Times New Roman"/>
              </a:rPr>
              <a:t>,</a:t>
            </a:r>
          </a:p>
          <a:p>
            <a:pPr marL="365760" marR="800" lvl="1" algn="ctr">
              <a:buClr>
                <a:srgbClr val="F14124">
                  <a:lumMod val="75000"/>
                </a:srgbClr>
              </a:buClr>
              <a:buSzPct val="130000"/>
            </a:pPr>
            <a:r>
              <a:rPr lang="ru-RU" b="1" dirty="0" smtClean="0">
                <a:solidFill>
                  <a:srgbClr val="01205F"/>
                </a:solidFill>
                <a:latin typeface="Times New Roman"/>
              </a:rPr>
              <a:t> </a:t>
            </a:r>
            <a:r>
              <a:rPr lang="ru-RU" b="1" dirty="0">
                <a:solidFill>
                  <a:srgbClr val="01205F"/>
                </a:solidFill>
                <a:latin typeface="Times New Roman"/>
              </a:rPr>
              <a:t>главой Администрации </a:t>
            </a:r>
            <a:r>
              <a:rPr lang="ru-RU" b="1" dirty="0" smtClean="0">
                <a:solidFill>
                  <a:srgbClr val="01205F"/>
                </a:solidFill>
                <a:latin typeface="Times New Roman"/>
              </a:rPr>
              <a:t>Треневского </a:t>
            </a:r>
          </a:p>
          <a:p>
            <a:pPr marL="365760" marR="800" lvl="1" algn="ctr">
              <a:buClr>
                <a:srgbClr val="F14124">
                  <a:lumMod val="75000"/>
                </a:srgbClr>
              </a:buClr>
              <a:buSzPct val="130000"/>
            </a:pPr>
            <a:r>
              <a:rPr lang="ru-RU" b="1" dirty="0" smtClean="0">
                <a:solidFill>
                  <a:srgbClr val="01205F"/>
                </a:solidFill>
                <a:latin typeface="Times New Roman"/>
              </a:rPr>
              <a:t>сельского </a:t>
            </a:r>
            <a:r>
              <a:rPr lang="ru-RU" b="1" dirty="0">
                <a:solidFill>
                  <a:srgbClr val="01205F"/>
                </a:solidFill>
                <a:latin typeface="Times New Roman"/>
              </a:rPr>
              <a:t>поселения</a:t>
            </a:r>
            <a:endParaRPr lang="ru-RU" dirty="0">
              <a:solidFill>
                <a:srgbClr val="01205F"/>
              </a:solidFill>
              <a:latin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55976" y="2780928"/>
            <a:ext cx="440665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>
                <a:solidFill>
                  <a:srgbClr val="01205F"/>
                </a:solidFill>
                <a:latin typeface="Times New Roman"/>
              </a:rPr>
              <a:t>Во исполнение поручений Послания </a:t>
            </a:r>
            <a:endParaRPr lang="ru-RU" b="1" dirty="0" smtClean="0">
              <a:solidFill>
                <a:srgbClr val="01205F"/>
              </a:solidFill>
              <a:latin typeface="Times New Roman"/>
            </a:endParaRPr>
          </a:p>
          <a:p>
            <a:pPr algn="ctr"/>
            <a:r>
              <a:rPr lang="ru-RU" b="1" dirty="0" smtClean="0">
                <a:solidFill>
                  <a:srgbClr val="01205F"/>
                </a:solidFill>
                <a:latin typeface="Times New Roman"/>
              </a:rPr>
              <a:t>Президента </a:t>
            </a:r>
            <a:r>
              <a:rPr lang="ru-RU" b="1" dirty="0">
                <a:solidFill>
                  <a:srgbClr val="01205F"/>
                </a:solidFill>
                <a:latin typeface="Times New Roman"/>
              </a:rPr>
              <a:t>Российской Федерации </a:t>
            </a:r>
            <a:endParaRPr lang="ru-RU" b="1" dirty="0" smtClean="0">
              <a:solidFill>
                <a:srgbClr val="01205F"/>
              </a:solidFill>
              <a:latin typeface="Times New Roman"/>
            </a:endParaRPr>
          </a:p>
          <a:p>
            <a:pPr algn="ctr"/>
            <a:r>
              <a:rPr lang="ru-RU" b="1" dirty="0" smtClean="0">
                <a:solidFill>
                  <a:srgbClr val="01205F"/>
                </a:solidFill>
                <a:latin typeface="Times New Roman"/>
              </a:rPr>
              <a:t>запланировано </a:t>
            </a:r>
            <a:r>
              <a:rPr lang="ru-RU" b="1" dirty="0">
                <a:solidFill>
                  <a:srgbClr val="01205F"/>
                </a:solidFill>
                <a:latin typeface="Times New Roman"/>
              </a:rPr>
              <a:t>увеличение заработной </a:t>
            </a:r>
            <a:endParaRPr lang="ru-RU" b="1" dirty="0" smtClean="0">
              <a:solidFill>
                <a:srgbClr val="01205F"/>
              </a:solidFill>
              <a:latin typeface="Times New Roman"/>
            </a:endParaRPr>
          </a:p>
          <a:p>
            <a:pPr algn="ctr"/>
            <a:r>
              <a:rPr lang="ru-RU" b="1" dirty="0" smtClean="0">
                <a:solidFill>
                  <a:srgbClr val="01205F"/>
                </a:solidFill>
                <a:latin typeface="Times New Roman"/>
              </a:rPr>
              <a:t>платы </a:t>
            </a:r>
            <a:r>
              <a:rPr lang="ru-RU" b="1" dirty="0">
                <a:solidFill>
                  <a:srgbClr val="01205F"/>
                </a:solidFill>
                <a:latin typeface="Times New Roman"/>
              </a:rPr>
              <a:t>работникам бюджетной сферы, </a:t>
            </a:r>
            <a:endParaRPr lang="ru-RU" b="1" dirty="0" smtClean="0">
              <a:solidFill>
                <a:srgbClr val="01205F"/>
              </a:solidFill>
              <a:latin typeface="Times New Roman"/>
            </a:endParaRPr>
          </a:p>
          <a:p>
            <a:pPr algn="ctr"/>
            <a:r>
              <a:rPr lang="ru-RU" b="1" dirty="0" smtClean="0">
                <a:solidFill>
                  <a:srgbClr val="01205F"/>
                </a:solidFill>
                <a:latin typeface="Times New Roman"/>
              </a:rPr>
              <a:t>в</a:t>
            </a:r>
            <a:r>
              <a:rPr lang="ru-RU" sz="1200" dirty="0" smtClean="0">
                <a:solidFill>
                  <a:srgbClr val="01205F"/>
                </a:solidFill>
                <a:latin typeface="Times New Roman"/>
              </a:rPr>
              <a:t> </a:t>
            </a:r>
            <a:r>
              <a:rPr lang="ru-RU" b="1" dirty="0">
                <a:solidFill>
                  <a:srgbClr val="01205F"/>
                </a:solidFill>
                <a:latin typeface="Times New Roman"/>
              </a:rPr>
              <a:t>связи с увеличением минимального </a:t>
            </a:r>
            <a:endParaRPr lang="ru-RU" b="1" dirty="0" smtClean="0">
              <a:solidFill>
                <a:srgbClr val="01205F"/>
              </a:solidFill>
              <a:latin typeface="Times New Roman"/>
            </a:endParaRPr>
          </a:p>
          <a:p>
            <a:pPr algn="ctr"/>
            <a:r>
              <a:rPr lang="ru-RU" b="1" dirty="0" smtClean="0">
                <a:solidFill>
                  <a:srgbClr val="01205F"/>
                </a:solidFill>
                <a:latin typeface="Times New Roman"/>
              </a:rPr>
              <a:t>размера </a:t>
            </a:r>
            <a:r>
              <a:rPr lang="ru-RU" b="1" dirty="0">
                <a:solidFill>
                  <a:srgbClr val="01205F"/>
                </a:solidFill>
                <a:latin typeface="Times New Roman"/>
              </a:rPr>
              <a:t>оплаты труда с 1 января 2024 г. </a:t>
            </a:r>
            <a:endParaRPr lang="ru-RU" b="1" dirty="0" smtClean="0">
              <a:solidFill>
                <a:srgbClr val="01205F"/>
              </a:solidFill>
              <a:latin typeface="Times New Roman"/>
            </a:endParaRPr>
          </a:p>
          <a:p>
            <a:pPr algn="ctr"/>
            <a:r>
              <a:rPr lang="ru-RU" b="1" dirty="0" smtClean="0">
                <a:solidFill>
                  <a:srgbClr val="01205F"/>
                </a:solidFill>
                <a:latin typeface="Times New Roman"/>
              </a:rPr>
              <a:t>до </a:t>
            </a:r>
            <a:r>
              <a:rPr lang="ru-RU" b="1" dirty="0">
                <a:solidFill>
                  <a:srgbClr val="01205F"/>
                </a:solidFill>
                <a:latin typeface="Times New Roman"/>
              </a:rPr>
              <a:t>19 242 рублей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07504" y="4812253"/>
            <a:ext cx="46217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" lvl="0" algn="ctr">
              <a:buClr>
                <a:srgbClr val="F14124">
                  <a:lumMod val="75000"/>
                </a:srgbClr>
              </a:buClr>
              <a:buSzPct val="130000"/>
            </a:pPr>
            <a:r>
              <a:rPr lang="ru-RU" b="1" dirty="0">
                <a:solidFill>
                  <a:srgbClr val="01205F"/>
                </a:solidFill>
                <a:latin typeface="Times New Roman"/>
              </a:rPr>
              <a:t>Доведение уровня заработной </a:t>
            </a:r>
            <a:endParaRPr lang="ru-RU" b="1" dirty="0" smtClean="0">
              <a:solidFill>
                <a:srgbClr val="01205F"/>
              </a:solidFill>
              <a:latin typeface="Times New Roman"/>
            </a:endParaRPr>
          </a:p>
          <a:p>
            <a:pPr marL="45720" lvl="0" algn="ctr">
              <a:buClr>
                <a:srgbClr val="F14124">
                  <a:lumMod val="75000"/>
                </a:srgbClr>
              </a:buClr>
              <a:buSzPct val="130000"/>
            </a:pPr>
            <a:r>
              <a:rPr lang="ru-RU" b="1" dirty="0" smtClean="0">
                <a:solidFill>
                  <a:srgbClr val="01205F"/>
                </a:solidFill>
                <a:latin typeface="Times New Roman"/>
              </a:rPr>
              <a:t>платы </a:t>
            </a:r>
            <a:r>
              <a:rPr lang="ru-RU" b="1" dirty="0">
                <a:solidFill>
                  <a:srgbClr val="01205F"/>
                </a:solidFill>
                <a:latin typeface="Times New Roman"/>
              </a:rPr>
              <a:t>работников бюджетного сектора </a:t>
            </a:r>
            <a:r>
              <a:rPr lang="ru-RU" b="1" dirty="0" smtClean="0">
                <a:solidFill>
                  <a:srgbClr val="01205F"/>
                </a:solidFill>
                <a:latin typeface="Times New Roman"/>
              </a:rPr>
              <a:t>до</a:t>
            </a:r>
          </a:p>
          <a:p>
            <a:pPr marL="45720" lvl="0" algn="ctr">
              <a:buClr>
                <a:srgbClr val="F14124">
                  <a:lumMod val="75000"/>
                </a:srgbClr>
              </a:buClr>
              <a:buSzPct val="130000"/>
            </a:pPr>
            <a:r>
              <a:rPr lang="ru-RU" b="1" dirty="0" smtClean="0">
                <a:solidFill>
                  <a:srgbClr val="01205F"/>
                </a:solidFill>
                <a:latin typeface="Times New Roman"/>
              </a:rPr>
              <a:t> </a:t>
            </a:r>
            <a:r>
              <a:rPr lang="ru-RU" b="1" dirty="0">
                <a:solidFill>
                  <a:srgbClr val="01205F"/>
                </a:solidFill>
                <a:latin typeface="Times New Roman"/>
              </a:rPr>
              <a:t>средней </a:t>
            </a:r>
            <a:r>
              <a:rPr lang="ru-RU" b="1" dirty="0" smtClean="0">
                <a:solidFill>
                  <a:srgbClr val="01205F"/>
                </a:solidFill>
                <a:latin typeface="Times New Roman"/>
              </a:rPr>
              <a:t>заработной платы</a:t>
            </a:r>
          </a:p>
          <a:p>
            <a:pPr marL="45720" lvl="0" algn="ctr">
              <a:buClr>
                <a:srgbClr val="F14124">
                  <a:lumMod val="75000"/>
                </a:srgbClr>
              </a:buClr>
              <a:buSzPct val="130000"/>
            </a:pPr>
            <a:r>
              <a:rPr lang="ru-RU" b="1" dirty="0" smtClean="0">
                <a:solidFill>
                  <a:srgbClr val="01205F"/>
                </a:solidFill>
                <a:latin typeface="Times New Roman"/>
              </a:rPr>
              <a:t> </a:t>
            </a:r>
            <a:r>
              <a:rPr lang="ru-RU" b="1" dirty="0">
                <a:solidFill>
                  <a:srgbClr val="01205F"/>
                </a:solidFill>
                <a:latin typeface="Times New Roman"/>
              </a:rPr>
              <a:t>по экономике Ростовской области</a:t>
            </a:r>
            <a:endParaRPr lang="ru-RU" dirty="0">
              <a:solidFill>
                <a:srgbClr val="01205F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1801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5" name="TextBox 4"/>
          <p:cNvSpPr txBox="1"/>
          <p:nvPr/>
        </p:nvSpPr>
        <p:spPr>
          <a:xfrm>
            <a:off x="467544" y="933190"/>
            <a:ext cx="76479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" marR="4600" lvl="0">
              <a:spcBef>
                <a:spcPct val="20000"/>
              </a:spcBef>
              <a:buClr>
                <a:srgbClr val="31B6FD"/>
              </a:buClr>
              <a:buSzPct val="100000"/>
            </a:pPr>
            <a:r>
              <a:rPr lang="ru-RU" sz="2400" b="1" dirty="0">
                <a:ln>
                  <a:solidFill>
                    <a:srgbClr val="FF0000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/>
              </a:rPr>
              <a:t>Основные цели бюджетной политики на 2024 - 2026 г</a:t>
            </a:r>
            <a:endParaRPr lang="ru-RU" sz="2400" dirty="0">
              <a:ln>
                <a:solidFill>
                  <a:srgbClr val="FF0000"/>
                </a:solidFill>
              </a:ln>
              <a:solidFill>
                <a:schemeClr val="accent6">
                  <a:lumMod val="75000"/>
                </a:schemeClr>
              </a:solidFill>
              <a:latin typeface="Times New Roman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56603" y="1916832"/>
            <a:ext cx="4248472" cy="914400"/>
          </a:xfrm>
          <a:prstGeom prst="roundRect">
            <a:avLst/>
          </a:prstGeom>
          <a:noFill/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1205F"/>
                </a:solidFill>
                <a:latin typeface="Times New Roman"/>
              </a:rPr>
              <a:t>соблюдение требований бюджетного</a:t>
            </a:r>
            <a:r>
              <a:rPr lang="ru-RU" sz="2000" b="1" dirty="0">
                <a:solidFill>
                  <a:srgbClr val="002060"/>
                </a:solidFill>
                <a:latin typeface="Times New Roman"/>
              </a:rPr>
              <a:t> </a:t>
            </a:r>
            <a:r>
              <a:rPr lang="ru-RU" sz="2000" b="1" dirty="0">
                <a:solidFill>
                  <a:srgbClr val="01205F"/>
                </a:solidFill>
                <a:latin typeface="Times New Roman"/>
              </a:rPr>
              <a:t>законодательства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78306" y="3183340"/>
            <a:ext cx="4212468" cy="914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1205F"/>
                </a:solidFill>
                <a:latin typeface="Times New Roman"/>
              </a:rPr>
              <a:t>соблюдение предельного уровня</a:t>
            </a:r>
            <a:r>
              <a:rPr lang="ru-RU" sz="2000" b="1" dirty="0">
                <a:solidFill>
                  <a:srgbClr val="002060"/>
                </a:solidFill>
                <a:latin typeface="Times New Roman"/>
              </a:rPr>
              <a:t> </a:t>
            </a:r>
            <a:r>
              <a:rPr lang="ru-RU" sz="2000" b="1" dirty="0">
                <a:solidFill>
                  <a:srgbClr val="01205F"/>
                </a:solidFill>
                <a:latin typeface="Times New Roman"/>
              </a:rPr>
              <a:t>муниципального долга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13931" y="4365104"/>
            <a:ext cx="4191144" cy="914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1205F"/>
                </a:solidFill>
                <a:latin typeface="Times New Roman"/>
              </a:rPr>
              <a:t>соблюдение бюджетного дефицита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444352" y="5517232"/>
            <a:ext cx="4119137" cy="914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" marR="4600" lvl="0">
              <a:spcBef>
                <a:spcPct val="20000"/>
              </a:spcBef>
              <a:buClr>
                <a:srgbClr val="31B6FD"/>
              </a:buClr>
              <a:buSzPct val="100000"/>
            </a:pPr>
            <a:r>
              <a:rPr lang="ru-RU" sz="2000" b="1" dirty="0">
                <a:solidFill>
                  <a:srgbClr val="01205F"/>
                </a:solidFill>
                <a:latin typeface="Times New Roman"/>
              </a:rPr>
              <a:t>недопущение образования кредиторской задолженности</a:t>
            </a:r>
            <a:endParaRPr lang="ru-RU" sz="2400" dirty="0">
              <a:solidFill>
                <a:srgbClr val="073E87"/>
              </a:solidFill>
              <a:latin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277216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9512" y="836712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n>
                  <a:solidFill>
                    <a:srgbClr val="FF0000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/>
                <a:ea typeface="+mj-ea"/>
                <a:cs typeface="+mj-cs"/>
              </a:rPr>
              <a:t>Достижение поставленных целей </a:t>
            </a:r>
            <a:r>
              <a:rPr lang="ru-RU" sz="2400" b="1" dirty="0" smtClean="0">
                <a:ln>
                  <a:solidFill>
                    <a:srgbClr val="FF0000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/>
                <a:ea typeface="+mj-ea"/>
                <a:cs typeface="+mj-cs"/>
              </a:rPr>
              <a:t>и задач будет основываться на </a:t>
            </a:r>
            <a:r>
              <a:rPr lang="ru-RU" sz="2400" b="1" dirty="0">
                <a:ln>
                  <a:solidFill>
                    <a:srgbClr val="FF0000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/>
                <a:ea typeface="+mj-ea"/>
                <a:cs typeface="+mj-cs"/>
              </a:rPr>
              <a:t>следующих приоритетах:</a:t>
            </a:r>
            <a:endParaRPr lang="ru-RU" sz="2400" dirty="0">
              <a:ln>
                <a:solidFill>
                  <a:srgbClr val="FF0000"/>
                </a:solidFill>
              </a:ln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Блок-схема: узел 3"/>
          <p:cNvSpPr/>
          <p:nvPr/>
        </p:nvSpPr>
        <p:spPr>
          <a:xfrm>
            <a:off x="1115616" y="2348880"/>
            <a:ext cx="457200" cy="457200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узел 4"/>
          <p:cNvSpPr/>
          <p:nvPr/>
        </p:nvSpPr>
        <p:spPr>
          <a:xfrm>
            <a:off x="1115616" y="3429000"/>
            <a:ext cx="457200" cy="457200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узел 5"/>
          <p:cNvSpPr/>
          <p:nvPr/>
        </p:nvSpPr>
        <p:spPr>
          <a:xfrm>
            <a:off x="1115616" y="4869160"/>
            <a:ext cx="457200" cy="457200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784044" y="2115815"/>
            <a:ext cx="61999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rPr>
              <a:t>Реализация направленных благоприятного климата</a:t>
            </a:r>
            <a:b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rPr>
            </a:b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rPr>
              <a:t>конкурентоспособной инновационной экономики </a:t>
            </a:r>
            <a:endPara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</a:endParaRPr>
          </a:p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rPr>
              <a:t>Треневского 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rPr>
              <a:t>сельского поселения Миллеровского района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795584" y="3286035"/>
            <a:ext cx="65292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/>
                <a:ea typeface="+mj-ea"/>
                <a:cs typeface="+mj-cs"/>
              </a:rPr>
              <a:t>Содействие занятости населения и создание благоприятных </a:t>
            </a:r>
            <a:endParaRPr lang="ru-RU" b="1" dirty="0" smtClean="0">
              <a:solidFill>
                <a:prstClr val="black">
                  <a:lumMod val="95000"/>
                  <a:lumOff val="5000"/>
                </a:prstClr>
              </a:solidFill>
              <a:latin typeface="Times New Roman"/>
              <a:ea typeface="+mj-ea"/>
              <a:cs typeface="+mj-cs"/>
            </a:endParaRPr>
          </a:p>
          <a:p>
            <a:r>
              <a:rPr lang="ru-RU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/>
                <a:ea typeface="+mj-ea"/>
                <a:cs typeface="+mj-cs"/>
              </a:rPr>
              <a:t>налоговых </a:t>
            </a:r>
            <a:r>
              <a:rPr lang="ru-RU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/>
                <a:ea typeface="+mj-ea"/>
                <a:cs typeface="+mj-cs"/>
              </a:rPr>
              <a:t>условий, способствующих развитию </a:t>
            </a:r>
            <a:endParaRPr lang="ru-RU" b="1" dirty="0" smtClean="0">
              <a:solidFill>
                <a:prstClr val="black">
                  <a:lumMod val="95000"/>
                  <a:lumOff val="5000"/>
                </a:prstClr>
              </a:solidFill>
              <a:latin typeface="Times New Roman"/>
              <a:ea typeface="+mj-ea"/>
              <a:cs typeface="+mj-cs"/>
            </a:endParaRPr>
          </a:p>
          <a:p>
            <a:r>
              <a:rPr lang="ru-RU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/>
                <a:ea typeface="+mj-ea"/>
                <a:cs typeface="+mj-cs"/>
              </a:rPr>
              <a:t>предпринимательской </a:t>
            </a:r>
            <a:r>
              <a:rPr lang="ru-RU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/>
                <a:ea typeface="+mj-ea"/>
                <a:cs typeface="+mj-cs"/>
              </a:rPr>
              <a:t>активности и легализации </a:t>
            </a:r>
            <a:r>
              <a:rPr lang="ru-RU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/>
                <a:ea typeface="+mj-ea"/>
                <a:cs typeface="+mj-cs"/>
              </a:rPr>
              <a:t>бизнеса</a:t>
            </a:r>
          </a:p>
          <a:p>
            <a:r>
              <a:rPr lang="ru-RU" b="1" dirty="0" err="1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/>
                <a:ea typeface="+mj-ea"/>
                <a:cs typeface="+mj-cs"/>
              </a:rPr>
              <a:t>самозанятых</a:t>
            </a:r>
            <a:r>
              <a:rPr lang="ru-RU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ru-RU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/>
                <a:ea typeface="+mj-ea"/>
                <a:cs typeface="+mj-cs"/>
              </a:rPr>
              <a:t>граждан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883489" y="4913094"/>
            <a:ext cx="4898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/>
                <a:ea typeface="+mj-ea"/>
                <a:cs typeface="+mj-cs"/>
              </a:rPr>
              <a:t>Выполнение обязательств перед гражданами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806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171</Words>
  <Application>Microsoft Office PowerPoint</Application>
  <PresentationFormat>Экран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9</cp:revision>
  <dcterms:created xsi:type="dcterms:W3CDTF">2024-07-11T08:13:59Z</dcterms:created>
  <dcterms:modified xsi:type="dcterms:W3CDTF">2024-07-11T11:14:06Z</dcterms:modified>
</cp:coreProperties>
</file>