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0" r:id="rId3"/>
    <p:sldId id="261" r:id="rId4"/>
    <p:sldId id="262" r:id="rId5"/>
    <p:sldId id="263" r:id="rId6"/>
    <p:sldId id="266" r:id="rId7"/>
    <p:sldId id="267" r:id="rId8"/>
    <p:sldId id="272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3A8664"/>
    <a:srgbClr val="173A8D"/>
    <a:srgbClr val="385592"/>
    <a:srgbClr val="129481"/>
    <a:srgbClr val="0F2741"/>
    <a:srgbClr val="001736"/>
    <a:srgbClr val="003374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-221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770987409881502E-2"/>
                  <c:y val="-0.30330431459863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5622777490091297"/>
                  <c:y val="-8.3478251724395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5077</c:v>
                </c:pt>
                <c:pt idx="1">
                  <c:v>7227.3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8637221900690291"/>
                  <c:y val="6.3999992988703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72222052994876E-2"/>
                  <c:y val="0.3450434404608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4648.6000000000004</c:v>
                </c:pt>
                <c:pt idx="1">
                  <c:v>8544.1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39073152"/>
        <c:axId val="239074688"/>
        <c:axId val="0"/>
      </c:bar3DChart>
      <c:catAx>
        <c:axId val="23907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9074688"/>
        <c:crosses val="autoZero"/>
        <c:auto val="1"/>
        <c:lblAlgn val="ctr"/>
        <c:lblOffset val="100"/>
        <c:noMultiLvlLbl val="0"/>
      </c:catAx>
      <c:valAx>
        <c:axId val="23907468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39073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58050115995449"/>
          <c:y val="0.28988403534307067"/>
          <c:w val="0.31837135080471568"/>
          <c:h val="0.342318675268067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546815021583412E-2"/>
          <c:y val="0.16534286987711444"/>
          <c:w val="0.54961325983700837"/>
          <c:h val="0.73229280302226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plastic">
              <a:bevelT h="88900"/>
            </a:sp3d>
          </c:spPr>
          <c:explosion val="13"/>
          <c:dPt>
            <c:idx val="0"/>
            <c:bubble3D val="0"/>
            <c:spPr>
              <a:solidFill>
                <a:srgbClr val="00B05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h="88900"/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h="88900"/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h="88900"/>
              </a:sp3d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лиц- 878,2</c:v>
                </c:pt>
                <c:pt idx="1">
                  <c:v>Налоги на совокупный налог- 583,2</c:v>
                </c:pt>
                <c:pt idx="2">
                  <c:v>Налоги на имущество- 2793,2</c:v>
                </c:pt>
                <c:pt idx="3">
                  <c:v>Госпошлина- 5,0</c:v>
                </c:pt>
                <c:pt idx="4">
                  <c:v>Неналоговые доходы - 389,0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878.2</c:v>
                </c:pt>
                <c:pt idx="1">
                  <c:v>583.20000000000005</c:v>
                </c:pt>
                <c:pt idx="2">
                  <c:v>2793.2</c:v>
                </c:pt>
                <c:pt idx="3" formatCode="0.0">
                  <c:v>5</c:v>
                </c:pt>
                <c:pt idx="4" formatCode="0.0">
                  <c:v>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effectLst/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6067185469227282"/>
          <c:y val="0.16637201010251076"/>
          <c:w val="0.38410968757500208"/>
          <c:h val="0.66725597979497842"/>
        </c:manualLayout>
      </c:layout>
      <c:overlay val="0"/>
    </c:legend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>
      <a:softEdge rad="12700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21613378781199"/>
          <c:y val="0.14767981832459623"/>
          <c:w val="0.68121693121692617"/>
          <c:h val="0.66601941747573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explosion val="16"/>
          <c:dPt>
            <c:idx val="0"/>
            <c:bubble3D val="0"/>
            <c:explosion val="2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bubble3D val="0"/>
            <c:explosion val="1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4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5"/>
            <c:bubble3D val="0"/>
            <c:explosion val="22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6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-9.2593634129066408E-3"/>
                  <c:y val="-0.2060975402809234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649292682378228"/>
                  <c:y val="5.733429547721629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866638023483091E-2"/>
                  <c:y val="0.1756431861111700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6302980835372E-2"/>
                  <c:y val="-1.96748519642591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089466107069847"/>
                  <c:y val="-0.19498906976250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0999607712920579E-2"/>
                  <c:y val="-3.6826410849587196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Культура и</a:t>
                    </a:r>
                    <a:r>
                      <a:rPr lang="ru-RU" dirty="0"/>
                      <a:t> кинематография - 4883,0 тыс. рублей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227340083924274"/>
                  <c:y val="9.364560562005221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0726262279303572"/>
                  <c:y val="-2.69541778975741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63446235887168E-2"/>
                  <c:y val="-0.191051244807992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8895086030912798E-2"/>
                  <c:y val="-5.47383227581989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898804316127265E-2"/>
                  <c:y val="-2.52716662844328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- 7227,9 тыс. рублей</c:v>
                </c:pt>
                <c:pt idx="1">
                  <c:v>Жилищно-коммунальное хозяйство - 731,0 тыс. рублей</c:v>
                </c:pt>
                <c:pt idx="2">
                  <c:v>Национальная оборона - 119,7 тыс. рублей</c:v>
                </c:pt>
                <c:pt idx="3">
                  <c:v>Национальная безопасность и правоохранительная деятельность - 8,8 тыс.рублей</c:v>
                </c:pt>
                <c:pt idx="4">
                  <c:v>Национальная экономика - 10,5 тыс. рублей</c:v>
                </c:pt>
                <c:pt idx="5">
                  <c:v>Культура и кинематография - 4883,0 тыс. рублей</c:v>
                </c:pt>
                <c:pt idx="6">
                  <c:v>Социальная политика - 260,9 тыс. рублей</c:v>
                </c:pt>
                <c:pt idx="7">
                  <c:v>Образование - 7,0 тыс. рублей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7227.9</c:v>
                </c:pt>
                <c:pt idx="1">
                  <c:v>731</c:v>
                </c:pt>
                <c:pt idx="2">
                  <c:v>119.7</c:v>
                </c:pt>
                <c:pt idx="3">
                  <c:v>8.8000000000000007</c:v>
                </c:pt>
                <c:pt idx="4">
                  <c:v>10.5</c:v>
                </c:pt>
                <c:pt idx="5">
                  <c:v>4883</c:v>
                </c:pt>
                <c:pt idx="6">
                  <c:v>260.89999999999998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 prstMaterial="metal"/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Программые расходы</c:v>
                </c:pt>
                <c:pt idx="1">
                  <c:v>Непрограммые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88.5</c:v>
                </c:pt>
                <c:pt idx="1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955143935809785E-2"/>
          <c:y val="7.5977035889381761E-2"/>
          <c:w val="0.56392544791826704"/>
          <c:h val="0.81570091474414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-2.6357765053969022E-2"/>
                  <c:y val="-2.269117303733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426919407815524"/>
                  <c:y val="-4.4604070717575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Дотация - 7206,9 тыс. рублей</c:v>
                </c:pt>
                <c:pt idx="1">
                  <c:v>Субвенции - 119,4 тыс.рублей</c:v>
                </c:pt>
                <c:pt idx="2">
                  <c:v>Иные МБТ - 1217,3 тыс.рублей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7206.9</c:v>
                </c:pt>
                <c:pt idx="1">
                  <c:v>119.9</c:v>
                </c:pt>
                <c:pt idx="2">
                  <c:v>1217.3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D4BC8-4AEF-4B77-ACB9-6EA1B336AF57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1E2058-39F6-4257-945B-83F97B22D37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Всего:</a:t>
          </a:r>
        </a:p>
        <a:p>
          <a:pPr rtl="0">
            <a:spcAft>
              <a:spcPts val="0"/>
            </a:spcAft>
          </a:pPr>
          <a:r>
            <a:rPr kumimoji="0" lang="ru-RU" sz="32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+mn-lt"/>
              <a:cs typeface="Arial" pitchFamily="34" charset="0"/>
            </a:rPr>
            <a:t>11 721,9</a:t>
          </a:r>
          <a:endParaRPr kumimoji="0" lang="ru-RU" sz="3200" b="1" i="1" u="none" strike="noStrike" cap="none" normalizeH="0" baseline="0" dirty="0" smtClean="0">
            <a:ln/>
            <a:solidFill>
              <a:srgbClr val="C00000"/>
            </a:solidFill>
            <a:effectLst/>
            <a:latin typeface="+mn-lt"/>
            <a:cs typeface="Arial" pitchFamily="34" charset="0"/>
          </a:endParaRPr>
        </a:p>
        <a:p>
          <a:pPr rtl="0">
            <a:spcAft>
              <a:spcPts val="0"/>
            </a:spcAft>
          </a:pPr>
          <a:r>
            <a:rPr kumimoji="0" 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тыс. рублей</a:t>
          </a:r>
          <a:endParaRPr lang="ru-RU" sz="2000" dirty="0">
            <a:solidFill>
              <a:srgbClr val="002060"/>
            </a:solidFill>
            <a:latin typeface="+mn-lt"/>
          </a:endParaRPr>
        </a:p>
      </dgm:t>
    </dgm:pt>
    <dgm:pt modelId="{25B81B26-078D-40F4-A2DE-D4FC61DA97F1}" type="parTrans" cxnId="{B9B20B90-2408-4575-BD65-F76567B89AE9}">
      <dgm:prSet/>
      <dgm:spPr/>
      <dgm:t>
        <a:bodyPr/>
        <a:lstStyle/>
        <a:p>
          <a:endParaRPr lang="ru-RU"/>
        </a:p>
      </dgm:t>
    </dgm:pt>
    <dgm:pt modelId="{F0190F7E-5617-4E89-8AF6-549F0FF7A1AF}" type="sibTrans" cxnId="{B9B20B90-2408-4575-BD65-F76567B89AE9}">
      <dgm:prSet/>
      <dgm:spPr/>
      <dgm:t>
        <a:bodyPr/>
        <a:lstStyle/>
        <a:p>
          <a:endParaRPr lang="ru-RU"/>
        </a:p>
      </dgm:t>
    </dgm:pt>
    <dgm:pt modelId="{85C88213-994A-4D5D-9ECB-21B4554FA492}" type="asst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Финансы</a:t>
          </a:r>
        </a:p>
        <a:p>
          <a:pPr rtl="0"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(6 165,4 тыс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. рублей –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52,6%)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3990A55-536A-47F3-8172-9F3C684AF6C1}" type="parTrans" cxnId="{C55F2DEF-41F1-4237-AAFA-DAB2B2FA8B55}">
      <dgm:prSet/>
      <dgm:spPr/>
      <dgm:t>
        <a:bodyPr/>
        <a:lstStyle/>
        <a:p>
          <a:endParaRPr lang="ru-RU"/>
        </a:p>
      </dgm:t>
    </dgm:pt>
    <dgm:pt modelId="{4295A1C3-7A98-4AD8-8E4D-012F0C046B9C}" type="sibTrans" cxnId="{C55F2DEF-41F1-4237-AAFA-DAB2B2FA8B55}">
      <dgm:prSet/>
      <dgm:spPr/>
      <dgm:t>
        <a:bodyPr/>
        <a:lstStyle/>
        <a:p>
          <a:endParaRPr lang="ru-RU"/>
        </a:p>
      </dgm:t>
    </dgm:pt>
    <dgm:pt modelId="{32E3C5A2-8298-4A28-A0A5-7EAC837200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Развитие культуры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  <a:p>
          <a:pPr rtl="0"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(4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850,6 тыс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. рублей –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41,4%)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F1BA3C-B473-4424-BDCB-40ACA5C32E68}" type="parTrans" cxnId="{A2C813DC-3EAE-4926-A4BD-0E6F4CC723C0}">
      <dgm:prSet/>
      <dgm:spPr/>
      <dgm:t>
        <a:bodyPr/>
        <a:lstStyle/>
        <a:p>
          <a:endParaRPr lang="ru-RU"/>
        </a:p>
      </dgm:t>
    </dgm:pt>
    <dgm:pt modelId="{7C989FAE-4089-4D1B-ABE9-8D960D892010}" type="sibTrans" cxnId="{A2C813DC-3EAE-4926-A4BD-0E6F4CC723C0}">
      <dgm:prSet/>
      <dgm:spPr/>
      <dgm:t>
        <a:bodyPr/>
        <a:lstStyle/>
        <a:p>
          <a:endParaRPr lang="ru-RU"/>
        </a:p>
      </dgm:t>
    </dgm:pt>
    <dgm:pt modelId="{9BC08B41-A3AF-4787-AD52-EB1A0876FB2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Жилищно-коммунальное хозяйство</a:t>
          </a:r>
        </a:p>
        <a:p>
          <a:pPr rtl="0"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429,2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тыс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. рублей –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3,7%)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20C5ADD-9885-4322-ADFE-C27F0F9C0FF0}" type="parTrans" cxnId="{304E8380-D0FE-4C86-99EF-C9E23989A67E}">
      <dgm:prSet/>
      <dgm:spPr/>
      <dgm:t>
        <a:bodyPr/>
        <a:lstStyle/>
        <a:p>
          <a:endParaRPr lang="ru-RU"/>
        </a:p>
      </dgm:t>
    </dgm:pt>
    <dgm:pt modelId="{B9B72C71-404E-46CF-B5DA-668F0FE2CCB2}" type="sibTrans" cxnId="{304E8380-D0FE-4C86-99EF-C9E23989A67E}">
      <dgm:prSet/>
      <dgm:spPr/>
      <dgm:t>
        <a:bodyPr/>
        <a:lstStyle/>
        <a:p>
          <a:endParaRPr lang="ru-RU"/>
        </a:p>
      </dgm:t>
    </dgm:pt>
    <dgm:pt modelId="{2621E519-2E51-4927-B35F-51BF1847555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 политика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(260,9 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тыс.рублей – 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2,2%)   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2F26B2-3087-4F09-9F3F-48CD261F92A0}" type="parTrans" cxnId="{B8278A23-4DE5-4CB6-93B5-8E35B8628C36}">
      <dgm:prSet/>
      <dgm:spPr/>
      <dgm:t>
        <a:bodyPr/>
        <a:lstStyle/>
        <a:p>
          <a:endParaRPr lang="ru-RU"/>
        </a:p>
      </dgm:t>
    </dgm:pt>
    <dgm:pt modelId="{4AD53372-4387-4539-B140-92EEF7343DD8}" type="sibTrans" cxnId="{B8278A23-4DE5-4CB6-93B5-8E35B8628C36}">
      <dgm:prSet/>
      <dgm:spPr/>
      <dgm:t>
        <a:bodyPr/>
        <a:lstStyle/>
        <a:p>
          <a:endParaRPr lang="ru-RU"/>
        </a:p>
      </dgm:t>
    </dgm:pt>
    <dgm:pt modelId="{C0D36B84-8F29-4C74-BBDA-BD864F7ECBAC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Противодействие преступности и защита от ЧС</a:t>
          </a:r>
        </a:p>
        <a:p>
          <a:pPr rtl="0"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(8,8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тыс.рублей  -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0,1%)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</dgm:t>
    </dgm:pt>
    <dgm:pt modelId="{FC477D07-6B55-4523-8B22-E66F322C8CFA}" type="parTrans" cxnId="{433E8DE2-A90A-4CEC-9443-DC4FB0170A76}">
      <dgm:prSet/>
      <dgm:spPr/>
      <dgm:t>
        <a:bodyPr/>
        <a:lstStyle/>
        <a:p>
          <a:endParaRPr lang="ru-RU"/>
        </a:p>
      </dgm:t>
    </dgm:pt>
    <dgm:pt modelId="{6222E1F5-7294-4695-A040-ED065F1DE007}" type="sibTrans" cxnId="{433E8DE2-A90A-4CEC-9443-DC4FB0170A76}">
      <dgm:prSet/>
      <dgm:spPr/>
      <dgm:t>
        <a:bodyPr/>
        <a:lstStyle/>
        <a:p>
          <a:endParaRPr lang="ru-RU"/>
        </a:p>
      </dgm:t>
    </dgm:pt>
    <dgm:pt modelId="{188C002F-DFB5-4219-8F0E-2541E252418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 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(7,0 тыс. рублей- 0,1)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BF239C-6D74-43E5-B2A6-5E74278183EB}" type="parTrans" cxnId="{D05A01B3-BA65-4EAB-8936-A31926AA3B6A}">
      <dgm:prSet/>
      <dgm:spPr/>
      <dgm:t>
        <a:bodyPr/>
        <a:lstStyle/>
        <a:p>
          <a:endParaRPr lang="ru-RU"/>
        </a:p>
      </dgm:t>
    </dgm:pt>
    <dgm:pt modelId="{53C46637-6790-47F0-A434-F4C9E2008A02}" type="sibTrans" cxnId="{D05A01B3-BA65-4EAB-8936-A31926AA3B6A}">
      <dgm:prSet/>
      <dgm:spPr/>
      <dgm:t>
        <a:bodyPr/>
        <a:lstStyle/>
        <a:p>
          <a:endParaRPr lang="ru-RU"/>
        </a:p>
      </dgm:t>
    </dgm:pt>
    <dgm:pt modelId="{EC62972D-F4C0-4529-8011-B94286DA9AC7}" type="pres">
      <dgm:prSet presAssocID="{571D4BC8-4AEF-4B77-ACB9-6EA1B336AF5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0FDECC-A52C-4E3A-A4BE-17EEF2AA552B}" type="pres">
      <dgm:prSet presAssocID="{571D4BC8-4AEF-4B77-ACB9-6EA1B336AF57}" presName="hierFlow" presStyleCnt="0"/>
      <dgm:spPr/>
    </dgm:pt>
    <dgm:pt modelId="{084F3716-1EA1-4CB9-900E-B9BEE630AFE2}" type="pres">
      <dgm:prSet presAssocID="{571D4BC8-4AEF-4B77-ACB9-6EA1B336AF5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D3F3E90-9920-41A1-B9BF-35B5498E9E2C}" type="pres">
      <dgm:prSet presAssocID="{891E2058-39F6-4257-945B-83F97B22D376}" presName="Name17" presStyleCnt="0"/>
      <dgm:spPr/>
    </dgm:pt>
    <dgm:pt modelId="{B7893F94-87DF-4EFA-B0AF-E1F23F2062B9}" type="pres">
      <dgm:prSet presAssocID="{891E2058-39F6-4257-945B-83F97B22D376}" presName="level1Shape" presStyleLbl="node0" presStyleIdx="0" presStyleCnt="1" custScaleX="180394" custScaleY="230431" custLinFactNeighborX="-38828" custLinFactNeighborY="-40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981C6-C6DD-4A85-A9AF-51576D137D03}" type="pres">
      <dgm:prSet presAssocID="{891E2058-39F6-4257-945B-83F97B22D376}" presName="hierChild2" presStyleCnt="0"/>
      <dgm:spPr/>
    </dgm:pt>
    <dgm:pt modelId="{471CA167-EF47-4A1A-A800-A0DD236A8768}" type="pres">
      <dgm:prSet presAssocID="{33990A55-536A-47F3-8172-9F3C684AF6C1}" presName="Name25" presStyleLbl="parChTrans1D2" presStyleIdx="0" presStyleCnt="6"/>
      <dgm:spPr/>
      <dgm:t>
        <a:bodyPr/>
        <a:lstStyle/>
        <a:p>
          <a:endParaRPr lang="ru-RU"/>
        </a:p>
      </dgm:t>
    </dgm:pt>
    <dgm:pt modelId="{D7AC8E38-0B08-4D4C-B5CB-16DF81916926}" type="pres">
      <dgm:prSet presAssocID="{33990A55-536A-47F3-8172-9F3C684AF6C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D163BE7-757C-45AB-A72B-B49336DBE218}" type="pres">
      <dgm:prSet presAssocID="{85C88213-994A-4D5D-9ECB-21B4554FA492}" presName="Name30" presStyleCnt="0"/>
      <dgm:spPr/>
    </dgm:pt>
    <dgm:pt modelId="{25CC795D-D019-4370-826A-8874E943039B}" type="pres">
      <dgm:prSet presAssocID="{85C88213-994A-4D5D-9ECB-21B4554FA492}" presName="level2Shape" presStyleLbl="asst1" presStyleIdx="0" presStyleCnt="1" custScaleX="287913" custScaleY="92783" custLinFactNeighborX="95116" custLinFactNeighborY="5757"/>
      <dgm:spPr/>
      <dgm:t>
        <a:bodyPr/>
        <a:lstStyle/>
        <a:p>
          <a:endParaRPr lang="ru-RU"/>
        </a:p>
      </dgm:t>
    </dgm:pt>
    <dgm:pt modelId="{DD6423DA-4B3E-4AF3-8C78-454744DBE19C}" type="pres">
      <dgm:prSet presAssocID="{85C88213-994A-4D5D-9ECB-21B4554FA492}" presName="hierChild3" presStyleCnt="0"/>
      <dgm:spPr/>
    </dgm:pt>
    <dgm:pt modelId="{71828DBC-9806-41A0-9F77-026AF741B7A0}" type="pres">
      <dgm:prSet presAssocID="{FC477D07-6B55-4523-8B22-E66F322C8CFA}" presName="Name25" presStyleLbl="parChTrans1D2" presStyleIdx="1" presStyleCnt="6"/>
      <dgm:spPr/>
      <dgm:t>
        <a:bodyPr/>
        <a:lstStyle/>
        <a:p>
          <a:endParaRPr lang="ru-RU"/>
        </a:p>
      </dgm:t>
    </dgm:pt>
    <dgm:pt modelId="{94A7C9DE-649B-4F7D-A030-4208894F75CA}" type="pres">
      <dgm:prSet presAssocID="{FC477D07-6B55-4523-8B22-E66F322C8CF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9E88BFC-652F-4A87-ADF1-96F64A93399F}" type="pres">
      <dgm:prSet presAssocID="{C0D36B84-8F29-4C74-BBDA-BD864F7ECBAC}" presName="Name30" presStyleCnt="0"/>
      <dgm:spPr/>
    </dgm:pt>
    <dgm:pt modelId="{16EAB617-970F-4CC6-B991-88B11DE27C2D}" type="pres">
      <dgm:prSet presAssocID="{C0D36B84-8F29-4C74-BBDA-BD864F7ECBAC}" presName="level2Shape" presStyleLbl="node2" presStyleIdx="0" presStyleCnt="5" custScaleX="313178" custScaleY="131110" custLinFactY="200000" custLinFactNeighborX="22465" custLinFactNeighborY="245968"/>
      <dgm:spPr/>
      <dgm:t>
        <a:bodyPr/>
        <a:lstStyle/>
        <a:p>
          <a:endParaRPr lang="ru-RU"/>
        </a:p>
      </dgm:t>
    </dgm:pt>
    <dgm:pt modelId="{4E9832A0-7E6D-4BD2-A010-5E23B80ACDD5}" type="pres">
      <dgm:prSet presAssocID="{C0D36B84-8F29-4C74-BBDA-BD864F7ECBAC}" presName="hierChild3" presStyleCnt="0"/>
      <dgm:spPr/>
    </dgm:pt>
    <dgm:pt modelId="{6C8975F1-D6F2-4CC6-9FA2-AEAEF211ED73}" type="pres">
      <dgm:prSet presAssocID="{F4BF239C-6D74-43E5-B2A6-5E74278183EB}" presName="Name25" presStyleLbl="parChTrans1D2" presStyleIdx="2" presStyleCnt="6"/>
      <dgm:spPr/>
    </dgm:pt>
    <dgm:pt modelId="{675E598E-1C24-4971-89AA-BEDAA7375512}" type="pres">
      <dgm:prSet presAssocID="{F4BF239C-6D74-43E5-B2A6-5E74278183EB}" presName="connTx" presStyleLbl="parChTrans1D2" presStyleIdx="2" presStyleCnt="6"/>
      <dgm:spPr/>
    </dgm:pt>
    <dgm:pt modelId="{16BCF1E5-7395-4259-8ABA-903E1B17CE44}" type="pres">
      <dgm:prSet presAssocID="{188C002F-DFB5-4219-8F0E-2541E2524183}" presName="Name30" presStyleCnt="0"/>
      <dgm:spPr/>
    </dgm:pt>
    <dgm:pt modelId="{0B9B74FD-8D01-4084-88F4-622045CD5991}" type="pres">
      <dgm:prSet presAssocID="{188C002F-DFB5-4219-8F0E-2541E2524183}" presName="level2Shape" presStyleLbl="node2" presStyleIdx="1" presStyleCnt="5" custScaleX="258816" custLinFactY="96740" custLinFactNeighborX="85723" custLinFactNeighborY="100000"/>
      <dgm:spPr/>
      <dgm:t>
        <a:bodyPr/>
        <a:lstStyle/>
        <a:p>
          <a:endParaRPr lang="ru-RU"/>
        </a:p>
      </dgm:t>
    </dgm:pt>
    <dgm:pt modelId="{6D92042A-ECB1-42A9-8B50-A00FCE6E555D}" type="pres">
      <dgm:prSet presAssocID="{188C002F-DFB5-4219-8F0E-2541E2524183}" presName="hierChild3" presStyleCnt="0"/>
      <dgm:spPr/>
    </dgm:pt>
    <dgm:pt modelId="{F176F7BA-8031-479F-AB96-195CCB0544BF}" type="pres">
      <dgm:prSet presAssocID="{48F1BA3C-B473-4424-BDCB-40ACA5C32E68}" presName="Name25" presStyleLbl="parChTrans1D2" presStyleIdx="3" presStyleCnt="6"/>
      <dgm:spPr/>
      <dgm:t>
        <a:bodyPr/>
        <a:lstStyle/>
        <a:p>
          <a:endParaRPr lang="ru-RU"/>
        </a:p>
      </dgm:t>
    </dgm:pt>
    <dgm:pt modelId="{BDD50ED7-2427-40E6-87C8-83BD65236BE2}" type="pres">
      <dgm:prSet presAssocID="{48F1BA3C-B473-4424-BDCB-40ACA5C32E68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C59D175-6CCD-4334-8827-AE7F4768896B}" type="pres">
      <dgm:prSet presAssocID="{32E3C5A2-8298-4A28-A0A5-7EAC8372002E}" presName="Name30" presStyleCnt="0"/>
      <dgm:spPr/>
    </dgm:pt>
    <dgm:pt modelId="{055B1139-7997-4BF6-B6AB-544DEBE45227}" type="pres">
      <dgm:prSet presAssocID="{32E3C5A2-8298-4A28-A0A5-7EAC8372002E}" presName="level2Shape" presStyleLbl="node2" presStyleIdx="2" presStyleCnt="5" custScaleX="281899" custScaleY="101993" custLinFactY="-100000" custLinFactNeighborX="90818" custLinFactNeighborY="-158366"/>
      <dgm:spPr/>
      <dgm:t>
        <a:bodyPr/>
        <a:lstStyle/>
        <a:p>
          <a:endParaRPr lang="ru-RU"/>
        </a:p>
      </dgm:t>
    </dgm:pt>
    <dgm:pt modelId="{23FF62E1-B4F6-4E00-93CC-EF3951A486EE}" type="pres">
      <dgm:prSet presAssocID="{32E3C5A2-8298-4A28-A0A5-7EAC8372002E}" presName="hierChild3" presStyleCnt="0"/>
      <dgm:spPr/>
    </dgm:pt>
    <dgm:pt modelId="{6D489D86-4CCF-4894-B2DC-2A2EE74B12E5}" type="pres">
      <dgm:prSet presAssocID="{620C5ADD-9885-4322-ADFE-C27F0F9C0FF0}" presName="Name25" presStyleLbl="parChTrans1D2" presStyleIdx="4" presStyleCnt="6"/>
      <dgm:spPr/>
      <dgm:t>
        <a:bodyPr/>
        <a:lstStyle/>
        <a:p>
          <a:endParaRPr lang="ru-RU"/>
        </a:p>
      </dgm:t>
    </dgm:pt>
    <dgm:pt modelId="{4F970896-160C-48A1-90A6-0596FC3973AC}" type="pres">
      <dgm:prSet presAssocID="{620C5ADD-9885-4322-ADFE-C27F0F9C0FF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63FC1231-AB62-40A9-BFEB-4E62105A5119}" type="pres">
      <dgm:prSet presAssocID="{9BC08B41-A3AF-4787-AD52-EB1A0876FB2A}" presName="Name30" presStyleCnt="0"/>
      <dgm:spPr/>
    </dgm:pt>
    <dgm:pt modelId="{0422C72A-6718-4CCB-9923-2D32134A0527}" type="pres">
      <dgm:prSet presAssocID="{9BC08B41-A3AF-4787-AD52-EB1A0876FB2A}" presName="level2Shape" presStyleLbl="node2" presStyleIdx="3" presStyleCnt="5" custScaleX="275681" custScaleY="102985" custLinFactY="-100000" custLinFactNeighborX="75830" custLinFactNeighborY="-155662"/>
      <dgm:spPr/>
      <dgm:t>
        <a:bodyPr/>
        <a:lstStyle/>
        <a:p>
          <a:endParaRPr lang="ru-RU"/>
        </a:p>
      </dgm:t>
    </dgm:pt>
    <dgm:pt modelId="{3D38B429-61A0-417C-8FD7-2E341A3B4605}" type="pres">
      <dgm:prSet presAssocID="{9BC08B41-A3AF-4787-AD52-EB1A0876FB2A}" presName="hierChild3" presStyleCnt="0"/>
      <dgm:spPr/>
    </dgm:pt>
    <dgm:pt modelId="{F2AC0883-FCF8-411B-8C30-9ED4FAA1BCC0}" type="pres">
      <dgm:prSet presAssocID="{9E2F26B2-3087-4F09-9F3F-48CD261F92A0}" presName="Name25" presStyleLbl="parChTrans1D2" presStyleIdx="5" presStyleCnt="6"/>
      <dgm:spPr/>
      <dgm:t>
        <a:bodyPr/>
        <a:lstStyle/>
        <a:p>
          <a:endParaRPr lang="ru-RU"/>
        </a:p>
      </dgm:t>
    </dgm:pt>
    <dgm:pt modelId="{E44D4E13-CC38-45E0-8C89-B4C552B37B07}" type="pres">
      <dgm:prSet presAssocID="{9E2F26B2-3087-4F09-9F3F-48CD261F92A0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D0327FA-653A-4ADA-8BAC-CCE66E8BC7EA}" type="pres">
      <dgm:prSet presAssocID="{2621E519-2E51-4927-B35F-51BF18475552}" presName="Name30" presStyleCnt="0"/>
      <dgm:spPr/>
    </dgm:pt>
    <dgm:pt modelId="{837D71F8-A45D-4D81-BAA8-8D62141EB1E6}" type="pres">
      <dgm:prSet presAssocID="{2621E519-2E51-4927-B35F-51BF18475552}" presName="level2Shape" presStyleLbl="node2" presStyleIdx="4" presStyleCnt="5" custScaleX="274451" custScaleY="83486" custLinFactY="-100000" custLinFactNeighborX="65682" custLinFactNeighborY="-148262"/>
      <dgm:spPr/>
      <dgm:t>
        <a:bodyPr/>
        <a:lstStyle/>
        <a:p>
          <a:endParaRPr lang="ru-RU"/>
        </a:p>
      </dgm:t>
    </dgm:pt>
    <dgm:pt modelId="{CC1397E5-DE46-44E4-BA81-E6B096D1DE6E}" type="pres">
      <dgm:prSet presAssocID="{2621E519-2E51-4927-B35F-51BF18475552}" presName="hierChild3" presStyleCnt="0"/>
      <dgm:spPr/>
    </dgm:pt>
    <dgm:pt modelId="{8CDFC9E7-E8B4-421C-96E0-A0E49A3B30FC}" type="pres">
      <dgm:prSet presAssocID="{571D4BC8-4AEF-4B77-ACB9-6EA1B336AF57}" presName="bgShapesFlow" presStyleCnt="0"/>
      <dgm:spPr/>
    </dgm:pt>
  </dgm:ptLst>
  <dgm:cxnLst>
    <dgm:cxn modelId="{304E8380-D0FE-4C86-99EF-C9E23989A67E}" srcId="{891E2058-39F6-4257-945B-83F97B22D376}" destId="{9BC08B41-A3AF-4787-AD52-EB1A0876FB2A}" srcOrd="4" destOrd="0" parTransId="{620C5ADD-9885-4322-ADFE-C27F0F9C0FF0}" sibTransId="{B9B72C71-404E-46CF-B5DA-668F0FE2CCB2}"/>
    <dgm:cxn modelId="{C55F2DEF-41F1-4237-AAFA-DAB2B2FA8B55}" srcId="{891E2058-39F6-4257-945B-83F97B22D376}" destId="{85C88213-994A-4D5D-9ECB-21B4554FA492}" srcOrd="0" destOrd="0" parTransId="{33990A55-536A-47F3-8172-9F3C684AF6C1}" sibTransId="{4295A1C3-7A98-4AD8-8E4D-012F0C046B9C}"/>
    <dgm:cxn modelId="{B9B20B90-2408-4575-BD65-F76567B89AE9}" srcId="{571D4BC8-4AEF-4B77-ACB9-6EA1B336AF57}" destId="{891E2058-39F6-4257-945B-83F97B22D376}" srcOrd="0" destOrd="0" parTransId="{25B81B26-078D-40F4-A2DE-D4FC61DA97F1}" sibTransId="{F0190F7E-5617-4E89-8AF6-549F0FF7A1AF}"/>
    <dgm:cxn modelId="{A7379751-5FB6-4BA3-A86E-1E1AB3F2B441}" type="presOf" srcId="{F4BF239C-6D74-43E5-B2A6-5E74278183EB}" destId="{6C8975F1-D6F2-4CC6-9FA2-AEAEF211ED73}" srcOrd="0" destOrd="0" presId="urn:microsoft.com/office/officeart/2005/8/layout/hierarchy5"/>
    <dgm:cxn modelId="{6133DF34-23A8-4BE8-994D-9650B1879CAB}" type="presOf" srcId="{9E2F26B2-3087-4F09-9F3F-48CD261F92A0}" destId="{E44D4E13-CC38-45E0-8C89-B4C552B37B07}" srcOrd="1" destOrd="0" presId="urn:microsoft.com/office/officeart/2005/8/layout/hierarchy5"/>
    <dgm:cxn modelId="{A90661BB-7B43-408B-82FE-3D62E01CCF5A}" type="presOf" srcId="{FC477D07-6B55-4523-8B22-E66F322C8CFA}" destId="{94A7C9DE-649B-4F7D-A030-4208894F75CA}" srcOrd="1" destOrd="0" presId="urn:microsoft.com/office/officeart/2005/8/layout/hierarchy5"/>
    <dgm:cxn modelId="{209E749B-CEDF-4CE0-AEAD-219DFCECD2CE}" type="presOf" srcId="{571D4BC8-4AEF-4B77-ACB9-6EA1B336AF57}" destId="{EC62972D-F4C0-4529-8011-B94286DA9AC7}" srcOrd="0" destOrd="0" presId="urn:microsoft.com/office/officeart/2005/8/layout/hierarchy5"/>
    <dgm:cxn modelId="{433E8DE2-A90A-4CEC-9443-DC4FB0170A76}" srcId="{891E2058-39F6-4257-945B-83F97B22D376}" destId="{C0D36B84-8F29-4C74-BBDA-BD864F7ECBAC}" srcOrd="1" destOrd="0" parTransId="{FC477D07-6B55-4523-8B22-E66F322C8CFA}" sibTransId="{6222E1F5-7294-4695-A040-ED065F1DE007}"/>
    <dgm:cxn modelId="{B8278A23-4DE5-4CB6-93B5-8E35B8628C36}" srcId="{891E2058-39F6-4257-945B-83F97B22D376}" destId="{2621E519-2E51-4927-B35F-51BF18475552}" srcOrd="5" destOrd="0" parTransId="{9E2F26B2-3087-4F09-9F3F-48CD261F92A0}" sibTransId="{4AD53372-4387-4539-B140-92EEF7343DD8}"/>
    <dgm:cxn modelId="{5E6C7E07-3F75-4F7B-BBB4-A1B17E145A98}" type="presOf" srcId="{48F1BA3C-B473-4424-BDCB-40ACA5C32E68}" destId="{F176F7BA-8031-479F-AB96-195CCB0544BF}" srcOrd="0" destOrd="0" presId="urn:microsoft.com/office/officeart/2005/8/layout/hierarchy5"/>
    <dgm:cxn modelId="{12940412-F16E-4336-B68D-EEF98C1EC461}" type="presOf" srcId="{620C5ADD-9885-4322-ADFE-C27F0F9C0FF0}" destId="{4F970896-160C-48A1-90A6-0596FC3973AC}" srcOrd="1" destOrd="0" presId="urn:microsoft.com/office/officeart/2005/8/layout/hierarchy5"/>
    <dgm:cxn modelId="{DA636652-3D56-4D64-B1AC-5ABFD567CE9B}" type="presOf" srcId="{2621E519-2E51-4927-B35F-51BF18475552}" destId="{837D71F8-A45D-4D81-BAA8-8D62141EB1E6}" srcOrd="0" destOrd="0" presId="urn:microsoft.com/office/officeart/2005/8/layout/hierarchy5"/>
    <dgm:cxn modelId="{3879C813-82ED-449E-8717-A0D10E40FDF2}" type="presOf" srcId="{FC477D07-6B55-4523-8B22-E66F322C8CFA}" destId="{71828DBC-9806-41A0-9F77-026AF741B7A0}" srcOrd="0" destOrd="0" presId="urn:microsoft.com/office/officeart/2005/8/layout/hierarchy5"/>
    <dgm:cxn modelId="{1CDDA1D5-5F1A-43CD-8755-4DDD43E8E1AA}" type="presOf" srcId="{48F1BA3C-B473-4424-BDCB-40ACA5C32E68}" destId="{BDD50ED7-2427-40E6-87C8-83BD65236BE2}" srcOrd="1" destOrd="0" presId="urn:microsoft.com/office/officeart/2005/8/layout/hierarchy5"/>
    <dgm:cxn modelId="{3E45FB38-D406-4773-B9B9-DCC3E6BEF36B}" type="presOf" srcId="{188C002F-DFB5-4219-8F0E-2541E2524183}" destId="{0B9B74FD-8D01-4084-88F4-622045CD5991}" srcOrd="0" destOrd="0" presId="urn:microsoft.com/office/officeart/2005/8/layout/hierarchy5"/>
    <dgm:cxn modelId="{2A5C8E18-D0BD-4614-91A6-622699106E9C}" type="presOf" srcId="{620C5ADD-9885-4322-ADFE-C27F0F9C0FF0}" destId="{6D489D86-4CCF-4894-B2DC-2A2EE74B12E5}" srcOrd="0" destOrd="0" presId="urn:microsoft.com/office/officeart/2005/8/layout/hierarchy5"/>
    <dgm:cxn modelId="{C275421B-F0BA-4E9B-9778-87F005527CFC}" type="presOf" srcId="{9E2F26B2-3087-4F09-9F3F-48CD261F92A0}" destId="{F2AC0883-FCF8-411B-8C30-9ED4FAA1BCC0}" srcOrd="0" destOrd="0" presId="urn:microsoft.com/office/officeart/2005/8/layout/hierarchy5"/>
    <dgm:cxn modelId="{EF7EEEE3-6CFB-4D99-AE56-84C8B2DCDFED}" type="presOf" srcId="{33990A55-536A-47F3-8172-9F3C684AF6C1}" destId="{D7AC8E38-0B08-4D4C-B5CB-16DF81916926}" srcOrd="1" destOrd="0" presId="urn:microsoft.com/office/officeart/2005/8/layout/hierarchy5"/>
    <dgm:cxn modelId="{A2C813DC-3EAE-4926-A4BD-0E6F4CC723C0}" srcId="{891E2058-39F6-4257-945B-83F97B22D376}" destId="{32E3C5A2-8298-4A28-A0A5-7EAC8372002E}" srcOrd="3" destOrd="0" parTransId="{48F1BA3C-B473-4424-BDCB-40ACA5C32E68}" sibTransId="{7C989FAE-4089-4D1B-ABE9-8D960D892010}"/>
    <dgm:cxn modelId="{DAF4F2F2-BECA-432C-916A-0253BFA7A65F}" type="presOf" srcId="{891E2058-39F6-4257-945B-83F97B22D376}" destId="{B7893F94-87DF-4EFA-B0AF-E1F23F2062B9}" srcOrd="0" destOrd="0" presId="urn:microsoft.com/office/officeart/2005/8/layout/hierarchy5"/>
    <dgm:cxn modelId="{E94979B1-41B6-4126-B08D-003B975498AE}" type="presOf" srcId="{32E3C5A2-8298-4A28-A0A5-7EAC8372002E}" destId="{055B1139-7997-4BF6-B6AB-544DEBE45227}" srcOrd="0" destOrd="0" presId="urn:microsoft.com/office/officeart/2005/8/layout/hierarchy5"/>
    <dgm:cxn modelId="{E3C44C4E-C212-4895-AA27-0342B9F6DDCF}" type="presOf" srcId="{C0D36B84-8F29-4C74-BBDA-BD864F7ECBAC}" destId="{16EAB617-970F-4CC6-B991-88B11DE27C2D}" srcOrd="0" destOrd="0" presId="urn:microsoft.com/office/officeart/2005/8/layout/hierarchy5"/>
    <dgm:cxn modelId="{A822719B-4F12-4BC0-9C69-4BB88CBCD4F9}" type="presOf" srcId="{F4BF239C-6D74-43E5-B2A6-5E74278183EB}" destId="{675E598E-1C24-4971-89AA-BEDAA7375512}" srcOrd="1" destOrd="0" presId="urn:microsoft.com/office/officeart/2005/8/layout/hierarchy5"/>
    <dgm:cxn modelId="{2FAAA3A3-DA56-4537-BF54-562476CCFC5A}" type="presOf" srcId="{9BC08B41-A3AF-4787-AD52-EB1A0876FB2A}" destId="{0422C72A-6718-4CCB-9923-2D32134A0527}" srcOrd="0" destOrd="0" presId="urn:microsoft.com/office/officeart/2005/8/layout/hierarchy5"/>
    <dgm:cxn modelId="{D66E9C2F-3CDA-4209-ADE6-428B71F557E7}" type="presOf" srcId="{33990A55-536A-47F3-8172-9F3C684AF6C1}" destId="{471CA167-EF47-4A1A-A800-A0DD236A8768}" srcOrd="0" destOrd="0" presId="urn:microsoft.com/office/officeart/2005/8/layout/hierarchy5"/>
    <dgm:cxn modelId="{D05A01B3-BA65-4EAB-8936-A31926AA3B6A}" srcId="{891E2058-39F6-4257-945B-83F97B22D376}" destId="{188C002F-DFB5-4219-8F0E-2541E2524183}" srcOrd="2" destOrd="0" parTransId="{F4BF239C-6D74-43E5-B2A6-5E74278183EB}" sibTransId="{53C46637-6790-47F0-A434-F4C9E2008A02}"/>
    <dgm:cxn modelId="{5A74E801-AF06-47E7-902C-FB2673A1EAF0}" type="presOf" srcId="{85C88213-994A-4D5D-9ECB-21B4554FA492}" destId="{25CC795D-D019-4370-826A-8874E943039B}" srcOrd="0" destOrd="0" presId="urn:microsoft.com/office/officeart/2005/8/layout/hierarchy5"/>
    <dgm:cxn modelId="{813C34EC-9074-4777-B462-A495FB6A0C4A}" type="presParOf" srcId="{EC62972D-F4C0-4529-8011-B94286DA9AC7}" destId="{970FDECC-A52C-4E3A-A4BE-17EEF2AA552B}" srcOrd="0" destOrd="0" presId="urn:microsoft.com/office/officeart/2005/8/layout/hierarchy5"/>
    <dgm:cxn modelId="{DCE158C1-D2AE-4DF8-8338-08027F66899E}" type="presParOf" srcId="{970FDECC-A52C-4E3A-A4BE-17EEF2AA552B}" destId="{084F3716-1EA1-4CB9-900E-B9BEE630AFE2}" srcOrd="0" destOrd="0" presId="urn:microsoft.com/office/officeart/2005/8/layout/hierarchy5"/>
    <dgm:cxn modelId="{C6F2BDAF-C800-4763-B12C-3E4E0B0B0B39}" type="presParOf" srcId="{084F3716-1EA1-4CB9-900E-B9BEE630AFE2}" destId="{5D3F3E90-9920-41A1-B9BF-35B5498E9E2C}" srcOrd="0" destOrd="0" presId="urn:microsoft.com/office/officeart/2005/8/layout/hierarchy5"/>
    <dgm:cxn modelId="{EFDEC384-1F48-4A5C-A4AE-949EFDC793EE}" type="presParOf" srcId="{5D3F3E90-9920-41A1-B9BF-35B5498E9E2C}" destId="{B7893F94-87DF-4EFA-B0AF-E1F23F2062B9}" srcOrd="0" destOrd="0" presId="urn:microsoft.com/office/officeart/2005/8/layout/hierarchy5"/>
    <dgm:cxn modelId="{BF6FB31E-AB43-490C-8386-27F1D4AED99F}" type="presParOf" srcId="{5D3F3E90-9920-41A1-B9BF-35B5498E9E2C}" destId="{F9B981C6-C6DD-4A85-A9AF-51576D137D03}" srcOrd="1" destOrd="0" presId="urn:microsoft.com/office/officeart/2005/8/layout/hierarchy5"/>
    <dgm:cxn modelId="{8CCDD2EC-156C-4020-A3B4-2160D6ADBB93}" type="presParOf" srcId="{F9B981C6-C6DD-4A85-A9AF-51576D137D03}" destId="{471CA167-EF47-4A1A-A800-A0DD236A8768}" srcOrd="0" destOrd="0" presId="urn:microsoft.com/office/officeart/2005/8/layout/hierarchy5"/>
    <dgm:cxn modelId="{0868B6C8-5793-4D8E-B9A9-A2396F5AF51F}" type="presParOf" srcId="{471CA167-EF47-4A1A-A800-A0DD236A8768}" destId="{D7AC8E38-0B08-4D4C-B5CB-16DF81916926}" srcOrd="0" destOrd="0" presId="urn:microsoft.com/office/officeart/2005/8/layout/hierarchy5"/>
    <dgm:cxn modelId="{D8DEAA86-9A53-4E30-BFDB-89BB75156BBC}" type="presParOf" srcId="{F9B981C6-C6DD-4A85-A9AF-51576D137D03}" destId="{AD163BE7-757C-45AB-A72B-B49336DBE218}" srcOrd="1" destOrd="0" presId="urn:microsoft.com/office/officeart/2005/8/layout/hierarchy5"/>
    <dgm:cxn modelId="{88EA70A8-AF59-4FFF-8619-D3A62D27B8A8}" type="presParOf" srcId="{AD163BE7-757C-45AB-A72B-B49336DBE218}" destId="{25CC795D-D019-4370-826A-8874E943039B}" srcOrd="0" destOrd="0" presId="urn:microsoft.com/office/officeart/2005/8/layout/hierarchy5"/>
    <dgm:cxn modelId="{BA4DEA8B-0581-4DA4-BD60-655A172C3536}" type="presParOf" srcId="{AD163BE7-757C-45AB-A72B-B49336DBE218}" destId="{DD6423DA-4B3E-4AF3-8C78-454744DBE19C}" srcOrd="1" destOrd="0" presId="urn:microsoft.com/office/officeart/2005/8/layout/hierarchy5"/>
    <dgm:cxn modelId="{572001F2-BEF8-4562-92AD-5D205A7680F0}" type="presParOf" srcId="{F9B981C6-C6DD-4A85-A9AF-51576D137D03}" destId="{71828DBC-9806-41A0-9F77-026AF741B7A0}" srcOrd="2" destOrd="0" presId="urn:microsoft.com/office/officeart/2005/8/layout/hierarchy5"/>
    <dgm:cxn modelId="{0C77DF4A-9D71-4C19-A2FC-A20AD88E747E}" type="presParOf" srcId="{71828DBC-9806-41A0-9F77-026AF741B7A0}" destId="{94A7C9DE-649B-4F7D-A030-4208894F75CA}" srcOrd="0" destOrd="0" presId="urn:microsoft.com/office/officeart/2005/8/layout/hierarchy5"/>
    <dgm:cxn modelId="{A30732E8-F066-4D7E-93BB-41B1BB1A072F}" type="presParOf" srcId="{F9B981C6-C6DD-4A85-A9AF-51576D137D03}" destId="{19E88BFC-652F-4A87-ADF1-96F64A93399F}" srcOrd="3" destOrd="0" presId="urn:microsoft.com/office/officeart/2005/8/layout/hierarchy5"/>
    <dgm:cxn modelId="{D7C4054C-A249-4849-AF1C-825F861DB430}" type="presParOf" srcId="{19E88BFC-652F-4A87-ADF1-96F64A93399F}" destId="{16EAB617-970F-4CC6-B991-88B11DE27C2D}" srcOrd="0" destOrd="0" presId="urn:microsoft.com/office/officeart/2005/8/layout/hierarchy5"/>
    <dgm:cxn modelId="{7F0755AC-DD35-42A0-8A8F-1DEFF48CB953}" type="presParOf" srcId="{19E88BFC-652F-4A87-ADF1-96F64A93399F}" destId="{4E9832A0-7E6D-4BD2-A010-5E23B80ACDD5}" srcOrd="1" destOrd="0" presId="urn:microsoft.com/office/officeart/2005/8/layout/hierarchy5"/>
    <dgm:cxn modelId="{DCF28BAB-C13E-4ABF-B80E-E69DAD1C144C}" type="presParOf" srcId="{F9B981C6-C6DD-4A85-A9AF-51576D137D03}" destId="{6C8975F1-D6F2-4CC6-9FA2-AEAEF211ED73}" srcOrd="4" destOrd="0" presId="urn:microsoft.com/office/officeart/2005/8/layout/hierarchy5"/>
    <dgm:cxn modelId="{50F0C466-D8C1-4A1C-8EE9-3036F64DB275}" type="presParOf" srcId="{6C8975F1-D6F2-4CC6-9FA2-AEAEF211ED73}" destId="{675E598E-1C24-4971-89AA-BEDAA7375512}" srcOrd="0" destOrd="0" presId="urn:microsoft.com/office/officeart/2005/8/layout/hierarchy5"/>
    <dgm:cxn modelId="{B8995C5D-4B8C-4254-B6AC-E4BF9872E8C8}" type="presParOf" srcId="{F9B981C6-C6DD-4A85-A9AF-51576D137D03}" destId="{16BCF1E5-7395-4259-8ABA-903E1B17CE44}" srcOrd="5" destOrd="0" presId="urn:microsoft.com/office/officeart/2005/8/layout/hierarchy5"/>
    <dgm:cxn modelId="{D140146E-54CB-4796-8465-4815010F0C9D}" type="presParOf" srcId="{16BCF1E5-7395-4259-8ABA-903E1B17CE44}" destId="{0B9B74FD-8D01-4084-88F4-622045CD5991}" srcOrd="0" destOrd="0" presId="urn:microsoft.com/office/officeart/2005/8/layout/hierarchy5"/>
    <dgm:cxn modelId="{C3731A3A-50AE-44C6-A1F3-AE0D0A73838A}" type="presParOf" srcId="{16BCF1E5-7395-4259-8ABA-903E1B17CE44}" destId="{6D92042A-ECB1-42A9-8B50-A00FCE6E555D}" srcOrd="1" destOrd="0" presId="urn:microsoft.com/office/officeart/2005/8/layout/hierarchy5"/>
    <dgm:cxn modelId="{8798AA17-7F42-4D92-9543-247CFBB599BA}" type="presParOf" srcId="{F9B981C6-C6DD-4A85-A9AF-51576D137D03}" destId="{F176F7BA-8031-479F-AB96-195CCB0544BF}" srcOrd="6" destOrd="0" presId="urn:microsoft.com/office/officeart/2005/8/layout/hierarchy5"/>
    <dgm:cxn modelId="{64D95F09-F0A1-41AA-8EFA-7CAF0244D433}" type="presParOf" srcId="{F176F7BA-8031-479F-AB96-195CCB0544BF}" destId="{BDD50ED7-2427-40E6-87C8-83BD65236BE2}" srcOrd="0" destOrd="0" presId="urn:microsoft.com/office/officeart/2005/8/layout/hierarchy5"/>
    <dgm:cxn modelId="{591E8531-0EDF-4A83-8D15-AC66FA3404A8}" type="presParOf" srcId="{F9B981C6-C6DD-4A85-A9AF-51576D137D03}" destId="{EC59D175-6CCD-4334-8827-AE7F4768896B}" srcOrd="7" destOrd="0" presId="urn:microsoft.com/office/officeart/2005/8/layout/hierarchy5"/>
    <dgm:cxn modelId="{C0516279-DC52-43DE-BB86-CF7A0070971C}" type="presParOf" srcId="{EC59D175-6CCD-4334-8827-AE7F4768896B}" destId="{055B1139-7997-4BF6-B6AB-544DEBE45227}" srcOrd="0" destOrd="0" presId="urn:microsoft.com/office/officeart/2005/8/layout/hierarchy5"/>
    <dgm:cxn modelId="{E08B8527-E7B2-4895-84D0-DAFE16038969}" type="presParOf" srcId="{EC59D175-6CCD-4334-8827-AE7F4768896B}" destId="{23FF62E1-B4F6-4E00-93CC-EF3951A486EE}" srcOrd="1" destOrd="0" presId="urn:microsoft.com/office/officeart/2005/8/layout/hierarchy5"/>
    <dgm:cxn modelId="{17048C9F-6A7C-4919-9C44-0164DC1CCE5E}" type="presParOf" srcId="{F9B981C6-C6DD-4A85-A9AF-51576D137D03}" destId="{6D489D86-4CCF-4894-B2DC-2A2EE74B12E5}" srcOrd="8" destOrd="0" presId="urn:microsoft.com/office/officeart/2005/8/layout/hierarchy5"/>
    <dgm:cxn modelId="{91C8DF9E-9ECD-4BC6-A57F-C2B69832EA1A}" type="presParOf" srcId="{6D489D86-4CCF-4894-B2DC-2A2EE74B12E5}" destId="{4F970896-160C-48A1-90A6-0596FC3973AC}" srcOrd="0" destOrd="0" presId="urn:microsoft.com/office/officeart/2005/8/layout/hierarchy5"/>
    <dgm:cxn modelId="{D21EBECE-F3E3-46AC-996F-11EE77074868}" type="presParOf" srcId="{F9B981C6-C6DD-4A85-A9AF-51576D137D03}" destId="{63FC1231-AB62-40A9-BFEB-4E62105A5119}" srcOrd="9" destOrd="0" presId="urn:microsoft.com/office/officeart/2005/8/layout/hierarchy5"/>
    <dgm:cxn modelId="{7CC8285B-6278-409A-9C9C-FF64BB2E90C3}" type="presParOf" srcId="{63FC1231-AB62-40A9-BFEB-4E62105A5119}" destId="{0422C72A-6718-4CCB-9923-2D32134A0527}" srcOrd="0" destOrd="0" presId="urn:microsoft.com/office/officeart/2005/8/layout/hierarchy5"/>
    <dgm:cxn modelId="{461B0DA7-3226-4307-B0A8-DA5D54A6941D}" type="presParOf" srcId="{63FC1231-AB62-40A9-BFEB-4E62105A5119}" destId="{3D38B429-61A0-417C-8FD7-2E341A3B4605}" srcOrd="1" destOrd="0" presId="urn:microsoft.com/office/officeart/2005/8/layout/hierarchy5"/>
    <dgm:cxn modelId="{23D0CE25-85E5-4A06-95ED-349B5117C044}" type="presParOf" srcId="{F9B981C6-C6DD-4A85-A9AF-51576D137D03}" destId="{F2AC0883-FCF8-411B-8C30-9ED4FAA1BCC0}" srcOrd="10" destOrd="0" presId="urn:microsoft.com/office/officeart/2005/8/layout/hierarchy5"/>
    <dgm:cxn modelId="{B0C80AD4-465F-481F-B78F-EE705B663877}" type="presParOf" srcId="{F2AC0883-FCF8-411B-8C30-9ED4FAA1BCC0}" destId="{E44D4E13-CC38-45E0-8C89-B4C552B37B07}" srcOrd="0" destOrd="0" presId="urn:microsoft.com/office/officeart/2005/8/layout/hierarchy5"/>
    <dgm:cxn modelId="{2F6F196D-152C-4717-BB6B-F21617F5180D}" type="presParOf" srcId="{F9B981C6-C6DD-4A85-A9AF-51576D137D03}" destId="{6D0327FA-653A-4ADA-8BAC-CCE66E8BC7EA}" srcOrd="11" destOrd="0" presId="urn:microsoft.com/office/officeart/2005/8/layout/hierarchy5"/>
    <dgm:cxn modelId="{7EC549A0-A2CE-4EF2-9937-BE8217B00586}" type="presParOf" srcId="{6D0327FA-653A-4ADA-8BAC-CCE66E8BC7EA}" destId="{837D71F8-A45D-4D81-BAA8-8D62141EB1E6}" srcOrd="0" destOrd="0" presId="urn:microsoft.com/office/officeart/2005/8/layout/hierarchy5"/>
    <dgm:cxn modelId="{5EEBA727-CA57-47DD-8C73-0AB02567452E}" type="presParOf" srcId="{6D0327FA-653A-4ADA-8BAC-CCE66E8BC7EA}" destId="{CC1397E5-DE46-44E4-BA81-E6B096D1DE6E}" srcOrd="1" destOrd="0" presId="urn:microsoft.com/office/officeart/2005/8/layout/hierarchy5"/>
    <dgm:cxn modelId="{14CBB50F-0AD0-46D6-9C59-FFC3DE30655D}" type="presParOf" srcId="{EC62972D-F4C0-4529-8011-B94286DA9AC7}" destId="{8CDFC9E7-E8B4-421C-96E0-A0E49A3B30F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93F94-87DF-4EFA-B0AF-E1F23F2062B9}">
      <dsp:nvSpPr>
        <dsp:cNvPr id="0" name=""/>
        <dsp:cNvSpPr/>
      </dsp:nvSpPr>
      <dsp:spPr>
        <a:xfrm>
          <a:off x="0" y="1307788"/>
          <a:ext cx="2433200" cy="15540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Всего: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32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+mn-lt"/>
              <a:cs typeface="Arial" pitchFamily="34" charset="0"/>
            </a:rPr>
            <a:t>11 721,9</a:t>
          </a:r>
          <a:endParaRPr kumimoji="0" lang="ru-RU" sz="3200" b="1" i="1" u="none" strike="noStrike" kern="1200" cap="none" normalizeH="0" baseline="0" dirty="0" smtClean="0">
            <a:ln/>
            <a:solidFill>
              <a:srgbClr val="C00000"/>
            </a:solidFill>
            <a:effectLst/>
            <a:latin typeface="+mn-lt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тыс. рублей</a:t>
          </a:r>
          <a:endParaRPr lang="ru-RU" sz="2000" kern="1200" dirty="0">
            <a:solidFill>
              <a:srgbClr val="002060"/>
            </a:solidFill>
            <a:latin typeface="+mn-lt"/>
          </a:endParaRPr>
        </a:p>
      </dsp:txBody>
      <dsp:txXfrm>
        <a:off x="45517" y="1353305"/>
        <a:ext cx="2342166" cy="1463022"/>
      </dsp:txXfrm>
    </dsp:sp>
    <dsp:sp modelId="{471CA167-EF47-4A1A-A800-A0DD236A8768}">
      <dsp:nvSpPr>
        <dsp:cNvPr id="0" name=""/>
        <dsp:cNvSpPr/>
      </dsp:nvSpPr>
      <dsp:spPr>
        <a:xfrm rot="18749266">
          <a:off x="2060165" y="1147275"/>
          <a:ext cx="229866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298661" y="90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152029" y="1179808"/>
        <a:ext cx="114933" cy="114933"/>
      </dsp:txXfrm>
    </dsp:sp>
    <dsp:sp modelId="{25CC795D-D019-4370-826A-8874E943039B}">
      <dsp:nvSpPr>
        <dsp:cNvPr id="0" name=""/>
        <dsp:cNvSpPr/>
      </dsp:nvSpPr>
      <dsp:spPr>
        <a:xfrm>
          <a:off x="3985792" y="76863"/>
          <a:ext cx="3883444" cy="6257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Финансы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(6 165,4 тыс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. рублей –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52,6%)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004119" y="95190"/>
        <a:ext cx="3846790" cy="589086"/>
      </dsp:txXfrm>
    </dsp:sp>
    <dsp:sp modelId="{71828DBC-9806-41A0-9F77-026AF741B7A0}">
      <dsp:nvSpPr>
        <dsp:cNvPr id="0" name=""/>
        <dsp:cNvSpPr/>
      </dsp:nvSpPr>
      <dsp:spPr>
        <a:xfrm rot="3662395">
          <a:off x="1805397" y="3059767"/>
          <a:ext cx="2434290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434290" y="90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61685" y="3088909"/>
        <a:ext cx="121714" cy="121714"/>
      </dsp:txXfrm>
    </dsp:sp>
    <dsp:sp modelId="{16EAB617-970F-4CC6-B991-88B11DE27C2D}">
      <dsp:nvSpPr>
        <dsp:cNvPr id="0" name=""/>
        <dsp:cNvSpPr/>
      </dsp:nvSpPr>
      <dsp:spPr>
        <a:xfrm>
          <a:off x="3611884" y="3772606"/>
          <a:ext cx="4224225" cy="8842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Противодействие преступности и защита от ЧС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(8,8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тыс.рублей  -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0,1%)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</dsp:txBody>
      <dsp:txXfrm>
        <a:off x="3637782" y="3798504"/>
        <a:ext cx="4172429" cy="832426"/>
      </dsp:txXfrm>
    </dsp:sp>
    <dsp:sp modelId="{6C8975F1-D6F2-4CC6-9FA2-AEAEF211ED73}">
      <dsp:nvSpPr>
        <dsp:cNvPr id="0" name=""/>
        <dsp:cNvSpPr/>
      </dsp:nvSpPr>
      <dsp:spPr>
        <a:xfrm rot="2061285">
          <a:off x="2227705" y="2659594"/>
          <a:ext cx="235604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356049" y="90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346829" y="2690692"/>
        <a:ext cx="117802" cy="117802"/>
      </dsp:txXfrm>
    </dsp:sp>
    <dsp:sp modelId="{0B9B74FD-8D01-4084-88F4-622045CD5991}">
      <dsp:nvSpPr>
        <dsp:cNvPr id="0" name=""/>
        <dsp:cNvSpPr/>
      </dsp:nvSpPr>
      <dsp:spPr>
        <a:xfrm>
          <a:off x="4378260" y="3077164"/>
          <a:ext cx="3490976" cy="6744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 </a:t>
          </a: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(7,0 тыс. рублей- 0,1)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8013" y="3096917"/>
        <a:ext cx="3451470" cy="634906"/>
      </dsp:txXfrm>
    </dsp:sp>
    <dsp:sp modelId="{F176F7BA-8031-479F-AB96-195CCB0544BF}">
      <dsp:nvSpPr>
        <dsp:cNvPr id="0" name=""/>
        <dsp:cNvSpPr/>
      </dsp:nvSpPr>
      <dsp:spPr>
        <a:xfrm rot="19777641">
          <a:off x="2303257" y="1516095"/>
          <a:ext cx="1893596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893596" y="90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02715" y="1558755"/>
        <a:ext cx="94679" cy="94679"/>
      </dsp:txXfrm>
    </dsp:sp>
    <dsp:sp modelId="{055B1139-7997-4BF6-B6AB-544DEBE45227}">
      <dsp:nvSpPr>
        <dsp:cNvPr id="0" name=""/>
        <dsp:cNvSpPr/>
      </dsp:nvSpPr>
      <dsp:spPr>
        <a:xfrm>
          <a:off x="4066910" y="783446"/>
          <a:ext cx="3802326" cy="6878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Развитие культуры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(4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850,6 тыс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. рублей –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41,4%)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087057" y="803593"/>
        <a:ext cx="3762032" cy="647559"/>
      </dsp:txXfrm>
    </dsp:sp>
    <dsp:sp modelId="{6D489D86-4CCF-4894-B2DC-2A2EE74B12E5}">
      <dsp:nvSpPr>
        <dsp:cNvPr id="0" name=""/>
        <dsp:cNvSpPr/>
      </dsp:nvSpPr>
      <dsp:spPr>
        <a:xfrm rot="21306799">
          <a:off x="2430067" y="1921393"/>
          <a:ext cx="1723845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723845" y="90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48894" y="1968297"/>
        <a:ext cx="86192" cy="86192"/>
      </dsp:txXfrm>
    </dsp:sp>
    <dsp:sp modelId="{0422C72A-6718-4CCB-9923-2D32134A0527}">
      <dsp:nvSpPr>
        <dsp:cNvPr id="0" name=""/>
        <dsp:cNvSpPr/>
      </dsp:nvSpPr>
      <dsp:spPr>
        <a:xfrm>
          <a:off x="4150780" y="1590698"/>
          <a:ext cx="3718456" cy="6945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Жилищно-коммунальное хозяйство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</a:t>
          </a: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429,2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тыс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. рублей –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3,7%)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171122" y="1611040"/>
        <a:ext cx="3677772" cy="653860"/>
      </dsp:txXfrm>
    </dsp:sp>
    <dsp:sp modelId="{F2AC0883-FCF8-411B-8C30-9ED4FAA1BCC0}">
      <dsp:nvSpPr>
        <dsp:cNvPr id="0" name=""/>
        <dsp:cNvSpPr/>
      </dsp:nvSpPr>
      <dsp:spPr>
        <a:xfrm rot="1203198">
          <a:off x="2377240" y="2311323"/>
          <a:ext cx="184609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846091" y="90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54133" y="2355171"/>
        <a:ext cx="92304" cy="92304"/>
      </dsp:txXfrm>
    </dsp:sp>
    <dsp:sp modelId="{837D71F8-A45D-4D81-BAA8-8D62141EB1E6}">
      <dsp:nvSpPr>
        <dsp:cNvPr id="0" name=""/>
        <dsp:cNvSpPr/>
      </dsp:nvSpPr>
      <dsp:spPr>
        <a:xfrm>
          <a:off x="4167371" y="2436310"/>
          <a:ext cx="3701865" cy="5630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 политика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(260,9 </a:t>
          </a: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тыс.рублей – </a:t>
          </a: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2,2%)   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3862" y="2452801"/>
        <a:ext cx="3668883" cy="530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0.62332</cdr:x>
      <cdr:y>0.09268</cdr:y>
    </cdr:from>
    <cdr:to>
      <cdr:x>0.73338</cdr:x>
      <cdr:y>0.28675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78615" y="4366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0.59801</cdr:x>
      <cdr:y>0.04999</cdr:y>
    </cdr:from>
    <cdr:to>
      <cdr:x>0.9425</cdr:x>
      <cdr:y>0.13344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68303" y="235521"/>
          <a:ext cx="2862072" cy="393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ВСЕГО – 4 648,6 тыс. рублей</a:t>
          </a:r>
          <a:endParaRPr lang="ru-RU" sz="1600" b="1" i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478" y="995082"/>
            <a:ext cx="5401043" cy="481404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Бюджет для граждан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Треневского сельского поселения Миллеровского района  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за 2023 год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Администрация Треневского сельского поселения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297857"/>
              </p:ext>
            </p:extLst>
          </p:nvPr>
        </p:nvGraphicFramePr>
        <p:xfrm>
          <a:off x="879027" y="2198508"/>
          <a:ext cx="6850242" cy="358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10_prichin-nov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960" y="1314714"/>
            <a:ext cx="2606040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программных р</a:t>
            </a:r>
            <a:r>
              <a:rPr lang="ru-RU" sz="28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асходов </a:t>
            </a:r>
            <a:r>
              <a:rPr lang="ru-RU" sz="28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 Треневского сельского поселения Миллеровского </a:t>
            </a:r>
            <a:r>
              <a:rPr lang="ru-RU" sz="28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8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за </a:t>
            </a:r>
            <a:r>
              <a:rPr lang="ru-RU" sz="28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2023 </a:t>
            </a:r>
            <a:r>
              <a:rPr lang="ru-RU" sz="28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12" y="429569"/>
            <a:ext cx="8450588" cy="977899"/>
          </a:xfrm>
        </p:spPr>
        <p:txBody>
          <a:bodyPr>
            <a:noAutofit/>
          </a:bodyPr>
          <a:lstStyle/>
          <a:p>
            <a:pPr algn="ctr"/>
            <a:r>
              <a:rPr lang="ru-RU" sz="28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муниципальных программ Т</a:t>
            </a:r>
            <a:r>
              <a:rPr lang="ru-RU" sz="28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реневского сельского поселения Миллеровского </a:t>
            </a:r>
            <a:r>
              <a:rPr lang="ru-RU" sz="28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за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2023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</a:t>
            </a:r>
            <a:endParaRPr lang="ru-RU" sz="2800" dirty="0">
              <a:latin typeface="+mn-lt"/>
            </a:endParaRPr>
          </a:p>
        </p:txBody>
      </p:sp>
      <p:sp>
        <p:nvSpPr>
          <p:cNvPr id="4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109369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12317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8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безвозмездных поступлений бюджета Т</a:t>
            </a:r>
            <a:r>
              <a:rPr lang="ru-RU" sz="28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реневского сельского поселения Миллеровского </a:t>
            </a:r>
            <a:r>
              <a:rPr lang="ru-RU" sz="28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в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2023 году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77355"/>
              </p:ext>
            </p:extLst>
          </p:nvPr>
        </p:nvGraphicFramePr>
        <p:xfrm>
          <a:off x="673545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18" y="434982"/>
            <a:ext cx="7839635" cy="14296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   </a:t>
            </a:r>
            <a:r>
              <a:rPr lang="ru-RU" sz="31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Треневского сельского поселения Миллеровского района в 2023 году осуществлялось на основе</a:t>
            </a:r>
            <a:endParaRPr lang="ru-RU" b="1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774610" y="2056551"/>
            <a:ext cx="5281519" cy="1466850"/>
            <a:chOff x="1152" y="1302"/>
            <a:chExt cx="3276" cy="92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276" y="1302"/>
              <a:ext cx="3152" cy="92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418" y="1342"/>
              <a:ext cx="293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Послания Президента РФ Федеральному Собранию РФ, определяющих бюджетную политику в РФ</a:t>
              </a:r>
              <a:endPara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152" y="1501"/>
              <a:ext cx="366" cy="331"/>
              <a:chOff x="1298" y="1453"/>
              <a:chExt cx="366" cy="331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298" y="1453"/>
                <a:ext cx="366" cy="331"/>
                <a:chOff x="1298" y="1453"/>
                <a:chExt cx="366" cy="331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298" y="1530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1" y="1453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305" y="154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85653" y="3732393"/>
            <a:ext cx="5070475" cy="1144588"/>
            <a:chOff x="1268" y="1776"/>
            <a:chExt cx="3194" cy="721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271" y="1776"/>
              <a:ext cx="3191" cy="72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/>
              <a:r>
                <a:rPr lang="ru-RU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Основных направлений бюджетной и налоговой политики Треневского сельского поселения</a:t>
              </a:r>
              <a:endPara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35707" y="5154609"/>
            <a:ext cx="5020421" cy="536575"/>
            <a:chOff x="1260" y="2254"/>
            <a:chExt cx="3040" cy="338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260" y="2254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«Майских»  указов Президента РФ</a:t>
              </a: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5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41" y="381194"/>
            <a:ext cx="7826188" cy="10979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направления бюджетной и налоговой политики Треневского сельского поселения в 2023 году</a:t>
            </a:r>
            <a:endParaRPr lang="ru-RU" sz="28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10291"/>
              </p:ext>
            </p:extLst>
          </p:nvPr>
        </p:nvGraphicFramePr>
        <p:xfrm>
          <a:off x="1021976" y="1828800"/>
          <a:ext cx="7949496" cy="44822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949496"/>
              </a:tblGrid>
              <a:tr h="747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effectLst/>
                        </a:rPr>
                        <a:t>Укрепление налогового потенциала, увеличение собираемости налогов</a:t>
                      </a:r>
                    </a:p>
                  </a:txBody>
                  <a:tcPr anchor="ctr"/>
                </a:tc>
              </a:tr>
              <a:tr h="747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Оценка эффективности налоговых льгот</a:t>
                      </a:r>
                    </a:p>
                  </a:txBody>
                  <a:tcPr anchor="ctr"/>
                </a:tc>
              </a:tr>
              <a:tr h="747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Повышение эффективности бюджетных расходов</a:t>
                      </a:r>
                    </a:p>
                  </a:txBody>
                  <a:tcPr anchor="ctr"/>
                </a:tc>
              </a:tr>
              <a:tr h="747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Соблюдение взвешенной долговой политики</a:t>
                      </a:r>
                    </a:p>
                  </a:txBody>
                  <a:tcPr anchor="ctr"/>
                </a:tc>
              </a:tr>
              <a:tr h="747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Реализация «майских» указов Президента РФ</a:t>
                      </a:r>
                    </a:p>
                  </a:txBody>
                  <a:tcPr anchor="ctr"/>
                </a:tc>
              </a:tr>
              <a:tr h="747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Обеспечение сбалансированности местных налогов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90159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бюджета Треневского сельского поселения Миллеровского района за 2023 год</a:t>
            </a:r>
            <a:endParaRPr lang="ru-RU" sz="28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892116"/>
              </p:ext>
            </p:extLst>
          </p:nvPr>
        </p:nvGraphicFramePr>
        <p:xfrm>
          <a:off x="1013667" y="1698345"/>
          <a:ext cx="786923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847"/>
                <a:gridCol w="1573847"/>
                <a:gridCol w="1573847"/>
                <a:gridCol w="1573847"/>
                <a:gridCol w="15738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cs typeface="Aharoni" pitchFamily="2" charset="-79"/>
                        </a:rPr>
                        <a:t>Показатель</a:t>
                      </a:r>
                      <a:endParaRPr lang="ru-RU" b="0" dirty="0">
                        <a:cs typeface="Aharoni" pitchFamily="2" charset="-79"/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cs typeface="Aharoni" pitchFamily="2" charset="-79"/>
                        </a:rPr>
                        <a:t>Плановые бюджетные назначения</a:t>
                      </a:r>
                      <a:endParaRPr lang="ru-RU" b="0" dirty="0">
                        <a:cs typeface="Aharoni" pitchFamily="2" charset="-79"/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cs typeface="Aharoni" pitchFamily="2" charset="-79"/>
                        </a:rPr>
                        <a:t>Исполнено</a:t>
                      </a:r>
                      <a:endParaRPr lang="ru-RU" b="0" dirty="0">
                        <a:cs typeface="Aharoni" pitchFamily="2" charset="-79"/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cs typeface="Aharoni" pitchFamily="2" charset="-79"/>
                        </a:rPr>
                        <a:t>% исполнения</a:t>
                      </a:r>
                      <a:endParaRPr lang="ru-RU" b="0" dirty="0">
                        <a:cs typeface="Aharoni" pitchFamily="2" charset="-79"/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cs typeface="Aharoni" pitchFamily="2" charset="-79"/>
                        </a:rPr>
                        <a:t>Динамика к 2022 году, %</a:t>
                      </a:r>
                      <a:endParaRPr lang="ru-RU" b="0" dirty="0">
                        <a:cs typeface="Aharoni" pitchFamily="2" charset="-79"/>
                      </a:endParaRPr>
                    </a:p>
                  </a:txBody>
                  <a:tcPr marL="83310" marR="8331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Доходы,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всего (тыс. руб.)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13 060,4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13 192,8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101,0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107,2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Безвозмездные поступления, всего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(тыс. руб.)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8 544,2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8 544,1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100,0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118,2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Расходы, всего (тыс. руб.)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13 552,1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13 248,8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97,8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111,7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Профицит (дефицит)   (тыс. руб.)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-491,7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-56,0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76" y="497736"/>
            <a:ext cx="8350624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Исполнение</a:t>
            </a:r>
            <a:r>
              <a:rPr lang="ru-RU" sz="2000" spc="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000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доходов</a:t>
            </a:r>
            <a:r>
              <a:rPr lang="ru-RU" sz="2000" spc="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000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</a:t>
            </a:r>
            <a:r>
              <a:rPr lang="ru-RU" sz="2000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Треневского сельского поселения </a:t>
            </a:r>
            <a:br>
              <a:rPr lang="ru-RU" sz="2000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000" spc="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 </a:t>
            </a:r>
            <a:r>
              <a:rPr lang="ru-RU" sz="2000" spc="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</a:t>
            </a:r>
            <a:r>
              <a:rPr lang="ru-RU" sz="2000" spc="-1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000" spc="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за</a:t>
            </a:r>
            <a:r>
              <a:rPr lang="ru-RU" sz="20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000" spc="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2023</a:t>
            </a:r>
            <a:r>
              <a:rPr lang="ru-RU" sz="2000" spc="-1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000" spc="7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 тыс. руб.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032029" y="2952129"/>
            <a:ext cx="1500187" cy="311150"/>
          </a:xfrm>
          <a:prstGeom prst="downArrow">
            <a:avLst>
              <a:gd name="adj1" fmla="val 48796"/>
              <a:gd name="adj2" fmla="val 37366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200110" y="3005917"/>
            <a:ext cx="1500188" cy="311150"/>
          </a:xfrm>
          <a:prstGeom prst="downArrow">
            <a:avLst>
              <a:gd name="adj1" fmla="val 48796"/>
              <a:gd name="adj2" fmla="val 37366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102622" y="3014880"/>
            <a:ext cx="1500188" cy="322262"/>
          </a:xfrm>
          <a:prstGeom prst="downArrow">
            <a:avLst>
              <a:gd name="adj1" fmla="val 48796"/>
              <a:gd name="adj2" fmla="val 37366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029490" y="3428710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Дотации бюджетам сельских поселений     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7 206,9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886599" y="3410781"/>
            <a:ext cx="1863725" cy="609823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Доходы от использования имущества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389,1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036782" y="4193322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Субвенции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119,9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036782" y="4895473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Иные межбюджетные трансферты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1 217,3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6105" y="1925797"/>
            <a:ext cx="37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06696" y="1880682"/>
            <a:ext cx="375296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12859" y="1880683"/>
            <a:ext cx="37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879049" y="1250831"/>
            <a:ext cx="1768475" cy="1673225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Налоговые доходы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cs typeface="Arial" pitchFamily="34" charset="0"/>
              </a:rPr>
              <a:t>4 259,6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2922748" y="1277725"/>
            <a:ext cx="1768475" cy="1690688"/>
          </a:xfrm>
          <a:prstGeom prst="flowChartConnector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Неналоговые доходы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389,1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5002306" y="1196752"/>
            <a:ext cx="1785937" cy="1720850"/>
          </a:xfrm>
          <a:prstGeom prst="flowChart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Безвозмездные поступления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8 544,1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7097266" y="1197623"/>
            <a:ext cx="2046734" cy="1728191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Доходы бюджета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13 192,8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51865" y="3473533"/>
            <a:ext cx="1863725" cy="53781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 на доходы физических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878,2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869795" y="4193323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Налоги на совокупный доход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583,2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"/>
          <p:cNvSpPr>
            <a:spLocks noChangeArrowheads="1"/>
          </p:cNvSpPr>
          <p:nvPr/>
        </p:nvSpPr>
        <p:spPr bwMode="auto">
          <a:xfrm>
            <a:off x="878759" y="4895473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Налоги на имущество   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2 793,2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870085" y="5615553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Государственная пошлина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5,0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8018929" cy="1241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бюджета Треневского сельского поселения Миллеровского района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796367"/>
              </p:ext>
            </p:extLst>
          </p:nvPr>
        </p:nvGraphicFramePr>
        <p:xfrm>
          <a:off x="931863" y="1612900"/>
          <a:ext cx="7583487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>
          <a:xfrm>
            <a:off x="726141" y="358588"/>
            <a:ext cx="8265458" cy="1290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31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7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</a:t>
            </a:r>
            <a:r>
              <a:rPr lang="ru-RU" sz="27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налоговых </a:t>
            </a:r>
            <a:r>
              <a:rPr lang="ru-RU" sz="2700" spc="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 </a:t>
            </a:r>
            <a:r>
              <a:rPr lang="ru-RU" sz="27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неналоговых </a:t>
            </a:r>
            <a:r>
              <a:rPr lang="ru-RU" sz="27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доходов </a:t>
            </a:r>
            <a:r>
              <a:rPr lang="ru-RU" sz="2700" spc="-1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 Треневского сельского поселения </a:t>
            </a:r>
            <a:r>
              <a:rPr lang="ru-RU" sz="27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</a:t>
            </a:r>
            <a:r>
              <a:rPr lang="ru-RU" sz="2700" spc="1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700" spc="-8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</a:t>
            </a:r>
            <a:r>
              <a:rPr lang="ru-RU" sz="27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7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27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700" spc="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за</a:t>
            </a:r>
            <a:r>
              <a:rPr lang="ru-RU" sz="2700" spc="-1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7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2023</a:t>
            </a:r>
            <a:r>
              <a:rPr lang="ru-RU" sz="27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700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</a:t>
            </a:r>
            <a:endParaRPr lang="ru-RU" sz="2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6259" y="126469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Треневского сельского поселения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52478"/>
              </p:ext>
            </p:extLst>
          </p:nvPr>
        </p:nvGraphicFramePr>
        <p:xfrm>
          <a:off x="646113" y="1465263"/>
          <a:ext cx="8308106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03607" cy="120082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расходов бюджета Треневского сельского поселения Миллеровского района в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году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014932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Формирование и исполнение бюджета на основе муниципальных программ Треневского сельского поселения Миллеровского района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78373" y="1672763"/>
            <a:ext cx="4720171" cy="224362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</a:t>
            </a:r>
            <a:r>
              <a:rPr lang="ru-RU" sz="1800" dirty="0" smtClean="0">
                <a:solidFill>
                  <a:srgbClr val="7030A0"/>
                </a:solidFill>
              </a:rPr>
              <a:t>Бюджет Треневского сельского поселения Миллеровского района </a:t>
            </a:r>
            <a:r>
              <a:rPr lang="ru-RU" sz="1800" dirty="0" smtClean="0">
                <a:solidFill>
                  <a:srgbClr val="7030A0"/>
                </a:solidFill>
              </a:rPr>
              <a:t>2023 </a:t>
            </a:r>
            <a:r>
              <a:rPr lang="ru-RU" sz="1800" dirty="0" smtClean="0">
                <a:solidFill>
                  <a:srgbClr val="7030A0"/>
                </a:solidFill>
              </a:rPr>
              <a:t>года сформирован и исполнен в программной структуре расходов на основе утвержденных Администрацией Треневского сельского поселения 9 муниципальных программ Треневского  сельского поселения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8276" y="3968653"/>
            <a:ext cx="4800600" cy="2133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их реализацию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направлено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  <a:p>
            <a:pPr algn="ctr"/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11 721,9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fi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3819" y="1674963"/>
            <a:ext cx="328640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3236259" y="126469"/>
            <a:ext cx="5791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Администрация Треневского сельского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503</Words>
  <Application>Microsoft Office PowerPoint</Application>
  <PresentationFormat>Экран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Бюджет для граждан    Исполнение бюджета Треневского сельского поселения Миллеровского района       за 2023 год </vt:lpstr>
      <vt:lpstr>   Исполнение бюджета Треневского сельского поселения Миллеровского района в 2023 году осуществлялось на основе</vt:lpstr>
      <vt:lpstr>Основные направления бюджетной и налоговой политики Треневского сельского поселения в 2023 году</vt:lpstr>
      <vt:lpstr>Основные характеристики бюджета Треневского сельского поселения Миллеровского района за 2023 год</vt:lpstr>
      <vt:lpstr>Исполнение доходов бюджета Треневского сельского поселения  Миллеровского района за 2023 год тыс. руб. </vt:lpstr>
      <vt:lpstr> Динамика доходов бюджета Треневского сельского поселения Миллеровского района 2022-2023 гг.</vt:lpstr>
      <vt:lpstr> Структура налоговых и неналоговых доходов бюджета Треневского сельского поселения Миллеровского района  за 2023 год </vt:lpstr>
      <vt:lpstr> Структура расходов бюджета Треневского сельского поселения Миллеровского района в 2023 году</vt:lpstr>
      <vt:lpstr>   Формирование и исполнение бюджета на основе муниципальных программ Треневского сельского поселения Миллеровского района </vt:lpstr>
      <vt:lpstr>Структура программных расходов бюджета Треневского сельского поселения Миллеровского района  за 2023 год</vt:lpstr>
      <vt:lpstr>Структура муниципальных программ Треневского сельского поселения Миллеровского района  за 2023 год</vt:lpstr>
      <vt:lpstr>Структура безвозмездных поступлений бюджета Треневского сельского поселения Миллеровского района  в 2023 году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143</cp:revision>
  <dcterms:created xsi:type="dcterms:W3CDTF">2016-11-18T14:12:19Z</dcterms:created>
  <dcterms:modified xsi:type="dcterms:W3CDTF">2024-07-10T12:31:45Z</dcterms:modified>
</cp:coreProperties>
</file>