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4 420,2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- 778,9 тыс.руб.</c:v>
                </c:pt>
                <c:pt idx="1">
                  <c:v>Земельный налог - 2 570,6 тыс.руб.</c:v>
                </c:pt>
                <c:pt idx="2">
                  <c:v>Налог на имущество физических лиц - 193,1 тыс.руб.</c:v>
                </c:pt>
                <c:pt idx="3">
                  <c:v>Единый сельскохозяйственный налог - 539,2 тыс.руб.</c:v>
                </c:pt>
                <c:pt idx="4">
                  <c:v>Государственная пошлина - 9,9 тыс.руб.</c:v>
                </c:pt>
                <c:pt idx="5">
                  <c:v>Доходы, получаемые в виде арендной платы - 317,9 тыс.руб.</c:v>
                </c:pt>
                <c:pt idx="6">
                  <c:v>Иные собственные доходы - 10,6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17.621374598434457</c:v>
                </c:pt>
                <c:pt idx="1">
                  <c:v>58.155739559295952</c:v>
                </c:pt>
                <c:pt idx="2">
                  <c:v>4.3685806072123423</c:v>
                </c:pt>
                <c:pt idx="3">
                  <c:v>12.198543052350571</c:v>
                </c:pt>
                <c:pt idx="4">
                  <c:v>0.22397176598343962</c:v>
                </c:pt>
                <c:pt idx="5">
                  <c:v>7.1919822632460049</c:v>
                </c:pt>
                <c:pt idx="6">
                  <c:v>0.23980815347721818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2023 год</c:v>
                </c:pt>
                <c:pt idx="1">
                  <c:v>Проект 2024 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724.2</c:v>
                </c:pt>
                <c:pt idx="1">
                  <c:v>778.9</c:v>
                </c:pt>
                <c:pt idx="2" formatCode="0.0">
                  <c:v>852.1</c:v>
                </c:pt>
                <c:pt idx="3">
                  <c:v>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500096"/>
        <c:axId val="130501632"/>
        <c:axId val="0"/>
      </c:bar3DChart>
      <c:catAx>
        <c:axId val="13050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01632"/>
        <c:crosses val="autoZero"/>
        <c:auto val="1"/>
        <c:lblAlgn val="ctr"/>
        <c:lblOffset val="100"/>
        <c:noMultiLvlLbl val="0"/>
      </c:catAx>
      <c:valAx>
        <c:axId val="130501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050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2023 год</c:v>
                </c:pt>
                <c:pt idx="1">
                  <c:v>Проект 2024 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11396.9</c:v>
                </c:pt>
                <c:pt idx="1">
                  <c:v>11780.2</c:v>
                </c:pt>
                <c:pt idx="2" formatCode="0.0">
                  <c:v>10352.799999999999</c:v>
                </c:pt>
                <c:pt idx="3">
                  <c:v>9989.9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520576"/>
        <c:axId val="130522112"/>
        <c:axId val="0"/>
      </c:bar3DChart>
      <c:catAx>
        <c:axId val="13052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22112"/>
        <c:crosses val="autoZero"/>
        <c:auto val="1"/>
        <c:lblAlgn val="ctr"/>
        <c:lblOffset val="100"/>
        <c:noMultiLvlLbl val="0"/>
      </c:catAx>
      <c:valAx>
        <c:axId val="130522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052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5"/>
                <c:lvl>
                  <c:pt idx="0">
                    <c:v>7 090,3</c:v>
                  </c:pt>
                  <c:pt idx="1">
                    <c:v>168,5</c:v>
                  </c:pt>
                  <c:pt idx="2">
                    <c:v>126,9</c:v>
                  </c:pt>
                  <c:pt idx="3">
                    <c:v>4 288,2</c:v>
                  </c:pt>
                  <c:pt idx="4">
                    <c:v>106,3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Жилищно-коммунальное хозяйство - </c:v>
                  </c:pt>
                  <c:pt idx="2">
                    <c:v>Национальная оборона -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5"/>
                <c:pt idx="0">
                  <c:v>7090.3</c:v>
                </c:pt>
                <c:pt idx="1">
                  <c:v>168.5</c:v>
                </c:pt>
                <c:pt idx="2">
                  <c:v>126.9</c:v>
                </c:pt>
                <c:pt idx="3">
                  <c:v>4288.2</c:v>
                </c:pt>
                <c:pt idx="4">
                  <c:v>106.3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5"/>
                <c:lvl>
                  <c:pt idx="0">
                    <c:v>7 090,3</c:v>
                  </c:pt>
                  <c:pt idx="1">
                    <c:v>168,5</c:v>
                  </c:pt>
                  <c:pt idx="2">
                    <c:v>126,9</c:v>
                  </c:pt>
                  <c:pt idx="3">
                    <c:v>4 288,2</c:v>
                  </c:pt>
                  <c:pt idx="4">
                    <c:v>106,3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Жилищно-коммунальное хозяйство - </c:v>
                  </c:pt>
                  <c:pt idx="2">
                    <c:v>Национальная оборона -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09.11.2023 г. № 69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778,9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2 763,7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7 360,0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20,5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539,2</a:t>
          </a: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317,9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106,3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168,5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126,9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4 288,2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7 090,3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3" presStyleCnt="5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709ABA7C-2919-4672-82BF-90D2F283C0A7}" srcId="{227A101D-8088-4F21-A936-43AB877355D2}" destId="{E89563D3-5528-49FF-BEE5-097329658725}" srcOrd="3" destOrd="0" parTransId="{FA050701-A593-4E09-B8D9-6F0D13FC7F30}" sibTransId="{C0F463B6-641B-45BE-ADA7-0C437093E6BA}"/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FC340640-1750-4CBB-9074-A15EDA351F7E}" type="presParOf" srcId="{B17E2703-ED7C-40C1-AA5F-205C0BB9EA84}" destId="{E528D261-1367-4287-9387-1240C719ED13}" srcOrd="6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7" destOrd="0" presId="urn:microsoft.com/office/officeart/2005/8/layout/vList4#4"/>
    <dgm:cxn modelId="{5954C526-970E-49EA-A502-AC63798C2C8A}" type="presParOf" srcId="{B17E2703-ED7C-40C1-AA5F-205C0BB9EA84}" destId="{E9C9C0DB-7628-4918-95C6-35F53D811906}" srcOrd="8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плановый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09.11.2023 г. № 69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778,9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2 763,7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7 360,0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539,2</a:t>
          </a: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20,5</a:t>
          </a: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317,9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30604"/>
          <a:ext cx="3672408" cy="79378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7 090,3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30604"/>
        <a:ext cx="2846706" cy="793783"/>
      </dsp:txXfrm>
    </dsp:sp>
    <dsp:sp modelId="{5D8AE0B6-3A02-49E3-95D2-38D8FBBC4862}">
      <dsp:nvSpPr>
        <dsp:cNvPr id="0" name=""/>
        <dsp:cNvSpPr/>
      </dsp:nvSpPr>
      <dsp:spPr>
        <a:xfrm>
          <a:off x="91219" y="32013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885002"/>
          <a:ext cx="3672408" cy="91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106,3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885002"/>
        <a:ext cx="2846706" cy="912195"/>
      </dsp:txXfrm>
    </dsp:sp>
    <dsp:sp modelId="{8742C5EE-2DD0-46E4-AB75-87A4D25F8D62}">
      <dsp:nvSpPr>
        <dsp:cNvPr id="0" name=""/>
        <dsp:cNvSpPr/>
      </dsp:nvSpPr>
      <dsp:spPr>
        <a:xfrm>
          <a:off x="91219" y="976222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888417"/>
          <a:ext cx="3672408" cy="118808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168,5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1888417"/>
        <a:ext cx="2846706" cy="1188088"/>
      </dsp:txXfrm>
    </dsp:sp>
    <dsp:sp modelId="{B43CAF5A-DF0E-47F1-8B84-50B2394B9328}">
      <dsp:nvSpPr>
        <dsp:cNvPr id="0" name=""/>
        <dsp:cNvSpPr/>
      </dsp:nvSpPr>
      <dsp:spPr>
        <a:xfrm>
          <a:off x="91219" y="2117583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167725"/>
          <a:ext cx="3672408" cy="912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4 288,2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5701" y="3167725"/>
        <a:ext cx="2846706" cy="912195"/>
      </dsp:txXfrm>
    </dsp:sp>
    <dsp:sp modelId="{399D8D20-8820-430F-9E94-B302FC5EE2D0}">
      <dsp:nvSpPr>
        <dsp:cNvPr id="0" name=""/>
        <dsp:cNvSpPr/>
      </dsp:nvSpPr>
      <dsp:spPr>
        <a:xfrm>
          <a:off x="91219" y="3258944"/>
          <a:ext cx="734481" cy="729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34241"/>
          <a:ext cx="3672408" cy="793783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126,9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25701" y="4134241"/>
        <a:ext cx="2846706" cy="793783"/>
      </dsp:txXfrm>
    </dsp:sp>
    <dsp:sp modelId="{3A722FFA-D144-4D82-A948-F625B32E43B9}">
      <dsp:nvSpPr>
        <dsp:cNvPr id="0" name=""/>
        <dsp:cNvSpPr/>
      </dsp:nvSpPr>
      <dsp:spPr>
        <a:xfrm>
          <a:off x="91219" y="4210720"/>
          <a:ext cx="734481" cy="7146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39107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83671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2024 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331215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11 780,2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804831"/>
              </p:ext>
            </p:extLst>
          </p:nvPr>
        </p:nvGraphicFramePr>
        <p:xfrm>
          <a:off x="467544" y="1844824"/>
          <a:ext cx="8229600" cy="3464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2024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2025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2026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7 057,5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7 334,6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7 399,7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142,6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186,1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195,4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4 254,6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2 349,2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1 303,5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106,3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11 561,0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9 869,9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8 898,6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219,2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482,9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1 091,3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на реализацию</a:t>
            </a:r>
            <a:r>
              <a:rPr lang="ru-RU" sz="24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Миллеровского района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376163" y="3252065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5891342" y="325206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5847678" y="180712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331597" y="3359658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0,9%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898829" y="3359658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</a:t>
            </a:r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61,0</a:t>
            </a:r>
            <a:r>
              <a:rPr lang="ru-RU" sz="1300" b="1" dirty="0" smtClean="0">
                <a:solidFill>
                  <a:srgbClr val="E01ED2"/>
                </a:solidFill>
              </a:rPr>
              <a:t>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5847678" y="3336334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1,2</a:t>
            </a:r>
            <a:r>
              <a:rPr lang="ru-RU" sz="1300" b="1" dirty="0" smtClean="0">
                <a:solidFill>
                  <a:srgbClr val="FF0000"/>
                </a:solidFill>
              </a:rPr>
              <a:t>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7683566" y="3367282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5562600" y="2012204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36,8%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7355738" y="1925066"/>
            <a:ext cx="1104789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ПРОЕКТА БЮДЖЕТА МИЛЛЕРОВСКОГО РАЙОНА НА</a:t>
            </a:r>
            <a:r>
              <a:rPr lang="en-US" sz="2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ГОД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8132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проекта бюджета Треневского сельского поселения Миллеровского района на 2024 год и на плановый период 2025 и 2026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2024-2026 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09.11.2023  № 69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2024 год и на плановый период 2025 и 2026 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91137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11 780,2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10 352,8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9 989,9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4 420,2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4 719,9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5 038,4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7 360,0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5 632,9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4 951,5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11 780,2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10 352,8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9 989,9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2023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09888456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83459188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11 780,2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11 780,2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2024 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690373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819</Words>
  <Application>Microsoft Office PowerPoint</Application>
  <PresentationFormat>Экран (4:3)</PresentationFormat>
  <Paragraphs>174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ПРОЕКТА БЮДЖЕТА МИЛЛЕРОВСКОГО РАЙОНА НА 2024 ГОД И НА ПЛАНОВЫЙ ПЕРИОД 2025 И 2026 ГОДОВ </vt:lpstr>
      <vt:lpstr>Презентация PowerPoint</vt:lpstr>
      <vt:lpstr>Основные направления  бюджетной и налоговой политики Треневского сельского поселения  на 2024-2026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2023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2024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361</cp:revision>
  <dcterms:created xsi:type="dcterms:W3CDTF">2007-04-02T02:11:51Z</dcterms:created>
  <dcterms:modified xsi:type="dcterms:W3CDTF">2023-12-05T08:09:57Z</dcterms:modified>
</cp:coreProperties>
</file>