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7559675" cy="10691813"/>
  <p:notesSz cx="9942513" cy="68151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8" autoAdjust="0"/>
    <p:restoredTop sz="94660"/>
  </p:normalViewPr>
  <p:slideViewPr>
    <p:cSldViewPr snapToGrid="0">
      <p:cViewPr>
        <p:scale>
          <a:sx n="98" d="100"/>
          <a:sy n="98" d="100"/>
        </p:scale>
        <p:origin x="-1248" y="349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396" cy="34086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749" y="0"/>
            <a:ext cx="4307396" cy="34086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1960A9-3123-46AF-BE55-3895666D9977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3164"/>
            <a:ext cx="4307396" cy="34086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749" y="6473164"/>
            <a:ext cx="4307396" cy="34086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A64145-D708-4049-9D01-F55A6832C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3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2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9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6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5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2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8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5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8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3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8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07D1B-AD17-47EA-8028-E46C90429E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5200-0782-4AFB-A14A-11328FD5C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9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jpe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3.png" /><Relationship Id="rId4" Type="http://schemas.openxmlformats.org/officeDocument/2006/relationships/image" Target="../media/image1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76D1D9-FFB8-4E85-8FC3-F31739A6E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-1"/>
            <a:ext cx="7558636" cy="106918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58C373-A1D4-4695-9874-D36AD05426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/>
          <a:stretch/>
        </p:blipFill>
        <p:spPr>
          <a:xfrm>
            <a:off x="-37633" y="2965956"/>
            <a:ext cx="7597308" cy="752991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6DF344-EEB0-4096-B6C5-22B03D3ADA31}"/>
              </a:ext>
            </a:extLst>
          </p:cNvPr>
          <p:cNvSpPr/>
          <p:nvPr/>
        </p:nvSpPr>
        <p:spPr>
          <a:xfrm>
            <a:off x="0" y="2944840"/>
            <a:ext cx="7559675" cy="774697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5FC40B-DEA8-4ED9-8F01-4028F057823C}"/>
              </a:ext>
            </a:extLst>
          </p:cNvPr>
          <p:cNvSpPr/>
          <p:nvPr/>
        </p:nvSpPr>
        <p:spPr>
          <a:xfrm>
            <a:off x="3861424" y="2944838"/>
            <a:ext cx="3312000" cy="7552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2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2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2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2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>
              <a:lnSpc>
                <a:spcPct val="96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3E62B4-703D-4378-A594-2125D2E37D0A}"/>
              </a:ext>
            </a:extLst>
          </p:cNvPr>
          <p:cNvSpPr/>
          <p:nvPr/>
        </p:nvSpPr>
        <p:spPr>
          <a:xfrm>
            <a:off x="423563" y="2560801"/>
            <a:ext cx="6749861" cy="28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Последние новости о проведении специальной военной операции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78D955-88CE-4B7D-ABCF-274ADF05A746}"/>
              </a:ext>
            </a:extLst>
          </p:cNvPr>
          <p:cNvSpPr/>
          <p:nvPr/>
        </p:nvSpPr>
        <p:spPr>
          <a:xfrm>
            <a:off x="5253992" y="2185942"/>
            <a:ext cx="2049321" cy="28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15 сентября 2022 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2CB1DD-667B-467B-A3B8-0A372FB7A729}"/>
              </a:ext>
            </a:extLst>
          </p:cNvPr>
          <p:cNvSpPr/>
          <p:nvPr/>
        </p:nvSpPr>
        <p:spPr>
          <a:xfrm>
            <a:off x="423563" y="2944839"/>
            <a:ext cx="3312000" cy="7552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5096" y="6409386"/>
            <a:ext cx="331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8283" y="6406069"/>
            <a:ext cx="329565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ctr">
              <a:lnSpc>
                <a:spcPct val="96000"/>
              </a:lnSpc>
            </a:pPr>
            <a:r>
              <a:rPr lang="ru-RU" sz="16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этот день в годы </a:t>
            </a:r>
          </a:p>
          <a:p>
            <a:pPr algn="ctr">
              <a:lnSpc>
                <a:spcPct val="96000"/>
              </a:lnSpc>
            </a:pPr>
            <a:r>
              <a:rPr lang="ru-RU" sz="16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 войны:</a:t>
            </a:r>
          </a:p>
          <a:p>
            <a:pPr algn="just"/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6579" y="2947481"/>
            <a:ext cx="3303676" cy="754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37745" y="2947481"/>
            <a:ext cx="3297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200" dirty="0">
                <a:latin typeface="Arial" pitchFamily="34" charset="0"/>
                <a:cs typeface="Arial" pitchFamily="34" charset="0"/>
              </a:rPr>
              <a:t> В результате высокоточных ударов ВКС России по позициям 65-й механизированной и 68-й пехотно-егерской бригад в районах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Новосёловки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 Доброполье Запорожской области уничтожено до 70-ти украинских военнослужащих и 5 единиц военной техники.</a:t>
            </a:r>
          </a:p>
          <a:p>
            <a:pPr indent="360000" algn="just"/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indent="360000" algn="just"/>
            <a:r>
              <a:rPr lang="ru-RU" sz="1200" dirty="0">
                <a:latin typeface="Arial" pitchFamily="34" charset="0"/>
                <a:cs typeface="Arial" pitchFamily="34" charset="0"/>
              </a:rPr>
              <a:t> В Харьковской области в районах населённых пунктов Двуречная, Балаклея и Купянск нанесены массированные огневые удары по живой силе и военной технике 14-й и 93-й механизированной бригад ВСУ. Потери противника составили до 150 украинских военнослужащих убитыми и ранеными, а также более 10-ти единиц военной техники.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017" y="8852170"/>
            <a:ext cx="3287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200" dirty="0">
                <a:latin typeface="Arial" pitchFamily="34" charset="0"/>
                <a:cs typeface="Arial" pitchFamily="34" charset="0"/>
              </a:rPr>
              <a:t>В течение 15 сентября севернее Праги наши войска совместно с частями 1-й Польской армии с упорными боями продвигались вперёд и овладели населёнными пунктами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Рыня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Бялобжеги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Александрув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Изабелин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Станиславув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Чарна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Струга, Марки,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Гродзиск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Бялоленка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Аннополь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Таргувек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852" y="7058258"/>
            <a:ext cx="2538919" cy="170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185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42BD1-3E26-4228-9C0F-9C485E1DF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3" y="0"/>
            <a:ext cx="7558636" cy="106918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724121-A5AD-4C43-AAD2-CF8FE9A3F7BC}"/>
              </a:ext>
            </a:extLst>
          </p:cNvPr>
          <p:cNvSpPr/>
          <p:nvPr/>
        </p:nvSpPr>
        <p:spPr>
          <a:xfrm>
            <a:off x="404906" y="818866"/>
            <a:ext cx="6749861" cy="28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Ситуация на Украине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E0D52A-F452-4D4E-8560-FAFC53306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3070" b="515"/>
          <a:stretch/>
        </p:blipFill>
        <p:spPr>
          <a:xfrm>
            <a:off x="272404" y="1267328"/>
            <a:ext cx="7090227" cy="932993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F8D3A5-4C33-4BE2-BF23-9953EED55C96}"/>
              </a:ext>
            </a:extLst>
          </p:cNvPr>
          <p:cNvSpPr/>
          <p:nvPr/>
        </p:nvSpPr>
        <p:spPr>
          <a:xfrm>
            <a:off x="0" y="1262311"/>
            <a:ext cx="7347284" cy="9429502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EAF6C8-B858-4E6F-B87B-43B807BB9CD6}"/>
              </a:ext>
            </a:extLst>
          </p:cNvPr>
          <p:cNvSpPr/>
          <p:nvPr/>
        </p:nvSpPr>
        <p:spPr>
          <a:xfrm>
            <a:off x="433136" y="1267327"/>
            <a:ext cx="3312000" cy="9035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>
              <a:lnSpc>
                <a:spcPct val="110000"/>
              </a:lnSpc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5738" algn="just">
              <a:lnSpc>
                <a:spcPct val="110000"/>
              </a:lnSpc>
            </a:pPr>
            <a:endParaRPr lang="ru-RU" sz="12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58B3BF-6779-4D09-B088-7F7D3C9C1D7D}"/>
              </a:ext>
            </a:extLst>
          </p:cNvPr>
          <p:cNvSpPr/>
          <p:nvPr/>
        </p:nvSpPr>
        <p:spPr>
          <a:xfrm>
            <a:off x="3845463" y="1267327"/>
            <a:ext cx="3312000" cy="9035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50" b="1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50" b="1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50" b="1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50" b="1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50" b="1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50" b="1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50" b="1" i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185738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745" y="1274323"/>
            <a:ext cx="3307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dirty="0"/>
              <a:t>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Красный Лиман</a:t>
            </a:r>
          </a:p>
          <a:p>
            <a:pPr indent="360000"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360000" algn="just"/>
            <a:r>
              <a:rPr lang="ru-RU" sz="1200" dirty="0">
                <a:latin typeface="Arial" pitchFamily="34" charset="0"/>
                <a:cs typeface="Arial" pitchFamily="34" charset="0"/>
              </a:rPr>
              <a:t>Город по-прежнему наш, несмотря на все атаки противника.</a:t>
            </a:r>
          </a:p>
          <a:p>
            <a:pPr indent="360000"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360000" algn="just"/>
            <a:r>
              <a:rPr lang="ru-RU" sz="1200" dirty="0">
                <a:latin typeface="Arial" pitchFamily="34" charset="0"/>
                <a:cs typeface="Arial" pitchFamily="34" charset="0"/>
              </a:rPr>
              <a:t>Его продолжают защищать солдаты из армий Донбасса, регулярных войск РФ и казаки-добровольцы — «Барсы» из отряда «Кубань». Российская артиллерия пытается не дать ВСУ подтянуть резервы. В целом, ситуация стабильная. </a:t>
            </a:r>
          </a:p>
          <a:p>
            <a:pPr indent="360000"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360000" algn="just"/>
            <a:r>
              <a:rPr lang="ru-RU" sz="1200" b="1" dirty="0">
                <a:latin typeface="Arial" pitchFamily="34" charset="0"/>
                <a:cs typeface="Arial" pitchFamily="34" charset="0"/>
              </a:rPr>
              <a:t>Гражданскому населению подвозят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гумпомощь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63" y="4070789"/>
            <a:ext cx="3145592" cy="23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47472" y="6673174"/>
            <a:ext cx="3287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200" b="1" dirty="0">
                <a:latin typeface="Arial" pitchFamily="34" charset="0"/>
                <a:cs typeface="Arial" pitchFamily="34" charset="0"/>
              </a:rPr>
              <a:t>На Херсонском направлении российскими войсками ликвидирован 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укронацист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, участник геноцида русскоязычного населения на Донбассе с 2014 года, получивший за это орден "Народный Герой Украины", главный сержант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разведбата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ВСУ Иван Банк.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588" y="8239327"/>
            <a:ext cx="3153778" cy="17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32698" y="1254868"/>
            <a:ext cx="33171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200" b="1" dirty="0">
                <a:latin typeface="Arial" pitchFamily="34" charset="0"/>
                <a:cs typeface="Arial" pitchFamily="34" charset="0"/>
              </a:rPr>
              <a:t>В Кривом Роге «откалибровали» дамбу, перерезав ВСУ продвижение на Херсон</a:t>
            </a:r>
          </a:p>
          <a:p>
            <a:pPr indent="360000" algn="just"/>
            <a:r>
              <a:rPr lang="ru-RU" sz="12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indent="360000" algn="just"/>
            <a:r>
              <a:rPr lang="ru-RU" sz="1200" b="1" dirty="0">
                <a:latin typeface="Arial" pitchFamily="34" charset="0"/>
                <a:cs typeface="Arial" pitchFamily="34" charset="0"/>
              </a:rPr>
              <a:t>В результате удара крылатых ракет по гидротехническим сооружениям на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Карачунском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водохранилище в районе Кривого Рога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резко повышается уровень воды в реке Ингулец, что делает для ВСУ переправу на Херсонском направлении невозможной и фактически отрезает украинские части, которые уже оказались на другом берегу.</a:t>
            </a:r>
          </a:p>
          <a:p>
            <a:pPr indent="360000"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360000" algn="just"/>
            <a:r>
              <a:rPr lang="ru-RU" sz="1200" b="1" dirty="0">
                <a:latin typeface="Arial" pitchFamily="34" charset="0"/>
                <a:cs typeface="Arial" pitchFamily="34" charset="0"/>
              </a:rPr>
              <a:t>Несколько ракет попали ниже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ватер-линии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дамбы через реку Ингулец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в результате чего дамба серьёзно пострадала, и уровень воды вырос. Теперь ВСУ, действующим на Херсонском направлении, придётся форсировать не обмелевшую речку, а мощную водную преграду. Кроме того, части сил, которые уже переправились через реку попали в окружение.</a:t>
            </a:r>
          </a:p>
          <a:p>
            <a:endParaRPr lang="ru-RU" dirty="0"/>
          </a:p>
        </p:txBody>
      </p:sp>
      <p:pic>
        <p:nvPicPr>
          <p:cNvPr id="4100" name="Picture 4" descr="ВС РФ нанесли ракетный удар по военным объектам в Кривом Рог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9381" y="5765734"/>
            <a:ext cx="3172083" cy="184129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32699" y="7655667"/>
            <a:ext cx="3307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200" b="1" dirty="0">
                <a:latin typeface="Arial" pitchFamily="34" charset="0"/>
                <a:cs typeface="Arial" pitchFamily="34" charset="0"/>
              </a:rPr>
              <a:t>Истребительной авиацией ВКС России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 районе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Кинбурнской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косы Херсонской области уничтожен вертолет Ми-8 воздушных сил Украины.</a:t>
            </a:r>
          </a:p>
          <a:p>
            <a:pPr indent="360000"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360000" algn="just"/>
            <a:r>
              <a:rPr lang="ru-RU" sz="1200" b="1" dirty="0">
                <a:latin typeface="Arial" pitchFamily="34" charset="0"/>
                <a:cs typeface="Arial" pitchFamily="34" charset="0"/>
              </a:rPr>
              <a:t>ВКС РФ нанесли массированный удар в Харьковской области по двум бригадам ВСУ,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потери составили 150 убитых и раненых.</a:t>
            </a:r>
          </a:p>
          <a:p>
            <a:pPr indent="360000"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360000" algn="just"/>
            <a:r>
              <a:rPr lang="ru-RU" sz="1200" b="1" dirty="0">
                <a:latin typeface="Arial" pitchFamily="34" charset="0"/>
                <a:cs typeface="Arial" pitchFamily="34" charset="0"/>
              </a:rPr>
              <a:t>Российские военные уничтожили РЛС контрбатарейной борьбы AN/TPQ-64 производства США в Николаевской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63272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2F901C-C41A-4051-B4A9-B1A2409F9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9EBB9A-EBC9-4696-9098-7567698E6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6" t="298" r="23760" b="-298"/>
          <a:stretch/>
        </p:blipFill>
        <p:spPr>
          <a:xfrm>
            <a:off x="8184" y="1268710"/>
            <a:ext cx="7559156" cy="942310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B524F1-4BC5-4A94-9865-F57802A6785B}"/>
              </a:ext>
            </a:extLst>
          </p:cNvPr>
          <p:cNvSpPr/>
          <p:nvPr/>
        </p:nvSpPr>
        <p:spPr>
          <a:xfrm>
            <a:off x="0" y="1168400"/>
            <a:ext cx="7558636" cy="952341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E0492A-8A2E-4E17-92EB-6A2C69517A6E}"/>
              </a:ext>
            </a:extLst>
          </p:cNvPr>
          <p:cNvSpPr/>
          <p:nvPr/>
        </p:nvSpPr>
        <p:spPr>
          <a:xfrm>
            <a:off x="404906" y="6096000"/>
            <a:ext cx="3257213" cy="438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lnSpc>
                <a:spcPct val="105000"/>
              </a:lnSpc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ctr">
              <a:lnSpc>
                <a:spcPct val="105000"/>
              </a:lnSpc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ctr">
              <a:lnSpc>
                <a:spcPct val="105000"/>
              </a:lnSpc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ctr">
              <a:lnSpc>
                <a:spcPct val="105000"/>
              </a:lnSpc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ct val="105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ct val="105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ct val="1050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E3C5EA-C0CE-4331-AB56-BC94D782A7D8}"/>
              </a:ext>
            </a:extLst>
          </p:cNvPr>
          <p:cNvSpPr/>
          <p:nvPr/>
        </p:nvSpPr>
        <p:spPr>
          <a:xfrm>
            <a:off x="404906" y="818866"/>
            <a:ext cx="6749861" cy="28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Поддержка Вооруженных Сил Российской Федерации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C8C2040-E765-483D-B136-8EA83F2A7054}"/>
              </a:ext>
            </a:extLst>
          </p:cNvPr>
          <p:cNvSpPr/>
          <p:nvPr/>
        </p:nvSpPr>
        <p:spPr>
          <a:xfrm>
            <a:off x="3787762" y="6096000"/>
            <a:ext cx="3373564" cy="438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u="none" strike="noStrike" dirty="0">
              <a:solidFill>
                <a:srgbClr val="000000"/>
              </a:solidFill>
              <a:effectLst/>
              <a:latin typeface="Helvetica Neue"/>
            </a:endParaRPr>
          </a:p>
          <a:p>
            <a:pPr algn="ctr"/>
            <a:endParaRPr lang="ru-RU" sz="1200" b="1" u="none" strike="noStrike" dirty="0">
              <a:solidFill>
                <a:srgbClr val="000000"/>
              </a:solidFill>
              <a:effectLst/>
              <a:latin typeface="Helvetica Neue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Helvetica Neue"/>
            </a:endParaRPr>
          </a:p>
          <a:p>
            <a:pPr algn="ctr"/>
            <a:endParaRPr lang="ru-RU" sz="1200" b="1" u="none" strike="noStrike" dirty="0">
              <a:solidFill>
                <a:srgbClr val="000000"/>
              </a:solidFill>
              <a:effectLst/>
              <a:latin typeface="Helvetica Neue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Helvetica Neue"/>
            </a:endParaRPr>
          </a:p>
          <a:p>
            <a:pPr algn="ctr"/>
            <a:endParaRPr lang="ru-RU" sz="1200" b="1" u="none" strike="noStrike" dirty="0">
              <a:solidFill>
                <a:srgbClr val="000000"/>
              </a:solidFill>
              <a:effectLst/>
              <a:latin typeface="Helvetica Neue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Helvetica Neue"/>
            </a:endParaRPr>
          </a:p>
          <a:p>
            <a:pPr algn="ctr"/>
            <a:endParaRPr lang="ru-RU" sz="1100" b="1" u="none" strike="noStrike" dirty="0">
              <a:solidFill>
                <a:srgbClr val="000000"/>
              </a:solidFill>
              <a:effectLst/>
              <a:latin typeface="Helvetica Neue"/>
            </a:endParaRPr>
          </a:p>
          <a:p>
            <a:pPr algn="ctr"/>
            <a:endParaRPr lang="ru-RU" sz="1100" b="1" dirty="0">
              <a:solidFill>
                <a:srgbClr val="000000"/>
              </a:solidFill>
              <a:latin typeface="Helvetica Neue"/>
            </a:endParaRPr>
          </a:p>
          <a:p>
            <a:pPr algn="ctr"/>
            <a:endParaRPr lang="ru-RU" sz="1100" b="1" u="none" strike="noStrike" dirty="0">
              <a:solidFill>
                <a:srgbClr val="000000"/>
              </a:solidFill>
              <a:effectLst/>
              <a:latin typeface="Helvetica Neue"/>
            </a:endParaRPr>
          </a:p>
          <a:p>
            <a:pPr algn="ctr"/>
            <a:endParaRPr lang="ru-RU" sz="1100" b="1" dirty="0">
              <a:solidFill>
                <a:srgbClr val="000000"/>
              </a:solidFill>
              <a:latin typeface="Helvetica Neue"/>
            </a:endParaRPr>
          </a:p>
          <a:p>
            <a:pPr algn="ctr"/>
            <a:endParaRPr lang="ru-RU" sz="1100" b="1" u="none" strike="noStrike" dirty="0">
              <a:solidFill>
                <a:srgbClr val="000000"/>
              </a:solidFill>
              <a:effectLst/>
              <a:latin typeface="Helvetica Neue"/>
            </a:endParaRPr>
          </a:p>
          <a:p>
            <a:pPr algn="ctr"/>
            <a:endParaRPr lang="ru-RU" sz="1100" b="1" dirty="0">
              <a:solidFill>
                <a:srgbClr val="000000"/>
              </a:solidFill>
              <a:latin typeface="Helvetica Neue"/>
            </a:endParaRPr>
          </a:p>
          <a:p>
            <a:pPr algn="ctr"/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50" b="1" dirty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b="0" i="0" dirty="0">
              <a:solidFill>
                <a:schemeClr val="tx1"/>
              </a:solidFill>
              <a:effectLst/>
              <a:latin typeface="Helvetica Neue"/>
            </a:endParaRPr>
          </a:p>
          <a:p>
            <a:endParaRPr lang="ru-RU" sz="1200" dirty="0">
              <a:solidFill>
                <a:schemeClr val="tx1"/>
              </a:solidFill>
              <a:latin typeface="Helvetica Neue"/>
            </a:endParaRPr>
          </a:p>
          <a:p>
            <a:endParaRPr lang="ru-RU" sz="1200" b="0" i="0" dirty="0">
              <a:solidFill>
                <a:schemeClr val="tx1"/>
              </a:solidFill>
              <a:effectLst/>
              <a:latin typeface="Helvetica Neue"/>
            </a:endParaRPr>
          </a:p>
          <a:p>
            <a:endParaRPr lang="ru-RU" sz="1200" dirty="0">
              <a:solidFill>
                <a:schemeClr val="tx1"/>
              </a:solidFill>
              <a:latin typeface="Helvetica Neue"/>
            </a:endParaRPr>
          </a:p>
          <a:p>
            <a:endParaRPr lang="ru-RU" sz="1200" b="0" i="0" dirty="0">
              <a:solidFill>
                <a:schemeClr val="tx1"/>
              </a:solidFill>
              <a:effectLst/>
              <a:latin typeface="Helvetica Neue"/>
            </a:endParaRPr>
          </a:p>
          <a:p>
            <a:endParaRPr lang="ru-RU" sz="1200" dirty="0">
              <a:solidFill>
                <a:schemeClr val="tx1"/>
              </a:solidFill>
              <a:latin typeface="Helvetica Neue"/>
            </a:endParaRPr>
          </a:p>
          <a:p>
            <a:endParaRPr lang="ru-RU" sz="1200" b="0" i="0" dirty="0">
              <a:solidFill>
                <a:schemeClr val="tx1"/>
              </a:solidFill>
              <a:effectLst/>
              <a:latin typeface="Helvetica Neue"/>
            </a:endParaRPr>
          </a:p>
          <a:p>
            <a:endParaRPr lang="ru-RU" sz="1200" dirty="0">
              <a:solidFill>
                <a:schemeClr val="tx1"/>
              </a:solidFill>
              <a:latin typeface="Helvetica Neue"/>
            </a:endParaRPr>
          </a:p>
          <a:p>
            <a:endParaRPr lang="ru-RU" sz="1200" b="0" i="0" dirty="0">
              <a:solidFill>
                <a:schemeClr val="tx1"/>
              </a:solidFill>
              <a:effectLst/>
              <a:latin typeface="Helvetica Neue"/>
            </a:endParaRPr>
          </a:p>
          <a:p>
            <a:endParaRPr lang="ru-RU" sz="1200" dirty="0">
              <a:solidFill>
                <a:schemeClr val="tx1"/>
              </a:solidFill>
              <a:latin typeface="Helvetica Neue"/>
            </a:endParaRPr>
          </a:p>
          <a:p>
            <a:r>
              <a:rPr lang="ru-RU" sz="1200" b="0" i="0" dirty="0">
                <a:solidFill>
                  <a:schemeClr val="tx1"/>
                </a:solidFill>
                <a:effectLst/>
                <a:latin typeface="Helvetica Neue"/>
              </a:rPr>
              <a:t>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8C2040-E765-483D-B136-8EA83F2A7054}"/>
              </a:ext>
            </a:extLst>
          </p:cNvPr>
          <p:cNvSpPr/>
          <p:nvPr/>
        </p:nvSpPr>
        <p:spPr>
          <a:xfrm>
            <a:off x="404907" y="1268710"/>
            <a:ext cx="6749860" cy="4661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2438"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 descr="blob:https://web.telegram.org/8badc72f-bf36-4d9b-9943-d60e9889f4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blob:https://web.telegram.org/cd9bdbec-fd83-4811-af18-1334fc02a31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303ed1f2-ef27-4d2c-9c85-d0a7ae4b390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07725" y="6100549"/>
            <a:ext cx="33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8150" y="1276351"/>
            <a:ext cx="6743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200" dirty="0"/>
            </a:br>
            <a:endParaRPr lang="ru-RU" sz="1200" dirty="0"/>
          </a:p>
          <a:p>
            <a:endParaRPr lang="ru-RU" dirty="0"/>
          </a:p>
        </p:txBody>
      </p:sp>
      <p:pic>
        <p:nvPicPr>
          <p:cNvPr id="3074" name="Picture 2" descr="https://sun6-20.userapi.com/impf/EitsKDFerxwGvSDxwFZsATwfRIG8v3HkqOYBAA/iGxow_HT0P0.jpg?size=457x604&amp;quality=95&amp;sign=6dc5b6659f7f3ecd1d8d6fcb82fc444c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67" y="6108970"/>
            <a:ext cx="3249105" cy="43672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93788" y="6089515"/>
            <a:ext cx="33754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Баранов Никита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Ученик 11 класса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Мы на страже земли славной нашей,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Городов, деревень сел и пашен.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Мы в бою себя не пощадим,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Край родной в обиду не дадим!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Нам по сердцу пришлась служба наша,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Нам по вкусу еда щи да каша,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Мы с тобой почти богатыри,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Молодцы снаружи и внутри!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 невесты без нас заскучали,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Уж давно как мы их не встречали,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теперь не время нам грустить,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женихах успеем походить!</a:t>
            </a:r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98834" y="1284051"/>
            <a:ext cx="674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1200" b="1" dirty="0">
                <a:latin typeface="Arial" pitchFamily="34" charset="0"/>
                <a:cs typeface="Arial" pitchFamily="34" charset="0"/>
              </a:rPr>
              <a:t>На улице Академика Глушко в Казани на одном из домов появился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мурал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в честь героя военной спецоперации, командира разведывательной группы Даниила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Маршева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, который погиб на Украине 5 мая.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2809" y="2334639"/>
            <a:ext cx="3346313" cy="35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571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90740D-1B6E-4FF2-97F0-26FC5ACD4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8DD504-84B3-4D38-87AC-BA08FB264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8293" r="1530" b="9035"/>
          <a:stretch/>
        </p:blipFill>
        <p:spPr>
          <a:xfrm>
            <a:off x="357437" y="1223625"/>
            <a:ext cx="6878150" cy="827018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E84799B-2114-4CFF-815F-9C85409F9750}"/>
              </a:ext>
            </a:extLst>
          </p:cNvPr>
          <p:cNvSpPr/>
          <p:nvPr/>
        </p:nvSpPr>
        <p:spPr>
          <a:xfrm>
            <a:off x="359922" y="1210498"/>
            <a:ext cx="6907923" cy="824859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43371F-A28A-4ECC-B3F2-26DF97620ED1}"/>
              </a:ext>
            </a:extLst>
          </p:cNvPr>
          <p:cNvSpPr/>
          <p:nvPr/>
        </p:nvSpPr>
        <p:spPr>
          <a:xfrm>
            <a:off x="3799688" y="1242966"/>
            <a:ext cx="3312000" cy="42169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3050"/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/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just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73050" algn="ctr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7A70B9-A490-45DC-85CA-BBE46D14B4B5}"/>
              </a:ext>
            </a:extLst>
          </p:cNvPr>
          <p:cNvSpPr/>
          <p:nvPr/>
        </p:nvSpPr>
        <p:spPr>
          <a:xfrm>
            <a:off x="388231" y="859123"/>
            <a:ext cx="6749861" cy="28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События в мире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28E5F5-23E8-42C0-9196-5B6A23A02460}"/>
              </a:ext>
            </a:extLst>
          </p:cNvPr>
          <p:cNvSpPr/>
          <p:nvPr/>
        </p:nvSpPr>
        <p:spPr>
          <a:xfrm>
            <a:off x="5504711" y="9587304"/>
            <a:ext cx="1540228" cy="5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15.09.2022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50749B-3FC1-418C-B08F-3BDCC6331FE9}"/>
              </a:ext>
            </a:extLst>
          </p:cNvPr>
          <p:cNvSpPr/>
          <p:nvPr/>
        </p:nvSpPr>
        <p:spPr>
          <a:xfrm>
            <a:off x="404906" y="1249368"/>
            <a:ext cx="3312000" cy="4210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3050" algn="just"/>
            <a:endParaRPr lang="ru-RU" sz="1400" dirty="0">
              <a:solidFill>
                <a:schemeClr val="tx1"/>
              </a:solidFill>
            </a:endParaRPr>
          </a:p>
          <a:p>
            <a:pPr indent="273050" algn="just"/>
            <a:endParaRPr lang="ru-RU" sz="1400" dirty="0">
              <a:solidFill>
                <a:schemeClr val="tx1"/>
              </a:solidFill>
            </a:endParaRPr>
          </a:p>
          <a:p>
            <a:pPr indent="273050" algn="just"/>
            <a:endParaRPr lang="ru-RU" sz="1400" dirty="0">
              <a:solidFill>
                <a:schemeClr val="tx1"/>
              </a:solidFill>
            </a:endParaRPr>
          </a:p>
          <a:p>
            <a:pPr indent="273050" algn="just"/>
            <a:endParaRPr lang="ru-RU" sz="14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  <a:p>
            <a:pPr indent="273050" algn="just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8A6F2A-DC8D-4B8D-A8CD-B2C53C6AA688}"/>
              </a:ext>
            </a:extLst>
          </p:cNvPr>
          <p:cNvSpPr/>
          <p:nvPr/>
        </p:nvSpPr>
        <p:spPr>
          <a:xfrm>
            <a:off x="436128" y="5460867"/>
            <a:ext cx="6749861" cy="570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БОЕВОЙ КАРАНДАШ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АКТУАЛЬНАЯ ВОЕННО-ПОЛИТИЧЕСКАЯ КАРИКАТУРА</a:t>
            </a:r>
          </a:p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AutoShape 4" descr="Логотип НАТО - РИА Новости, 1920, 20.05.2022">
            <a:extLst>
              <a:ext uri="{FF2B5EF4-FFF2-40B4-BE49-F238E27FC236}">
                <a16:creationId xmlns:a16="http://schemas.microsoft.com/office/drawing/2014/main" id="{A2A4E4EB-5331-4004-9BEF-C107F9CEAA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5192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1056" y="6082389"/>
            <a:ext cx="4824919" cy="324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08562" y="1254868"/>
            <a:ext cx="3317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200" dirty="0">
                <a:latin typeface="Arial" pitchFamily="34" charset="0"/>
                <a:cs typeface="Arial" pitchFamily="34" charset="0"/>
              </a:rPr>
              <a:t>Прибытие главы МИД РФ Сергея Лаврова на неделю высокого уровня сессии Генассамблеи ООН остается проблематичным, у многих ключевых членов делегации все еще нет визы США.</a:t>
            </a:r>
          </a:p>
          <a:p>
            <a:pPr indent="360363" algn="just"/>
            <a:r>
              <a:rPr lang="ru-RU" sz="1200" dirty="0">
                <a:latin typeface="Arial" pitchFamily="34" charset="0"/>
                <a:cs typeface="Arial" pitchFamily="34" charset="0"/>
              </a:rPr>
              <a:t>Американская сторона нарушает соглашение, подписанное в 40-е годы, о размещении штаб-квартиры ООН на территории США. Если американская сторона не предоставит визы всем участникам делегации, то мы выступим за перенос штаб-квартиры ООН из Нью-Йорка, отметил Председатель ЛДПР Леонид Слуцкий.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70" y="3891063"/>
            <a:ext cx="3209623" cy="149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61881" y="1429966"/>
            <a:ext cx="31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93787" y="1235413"/>
            <a:ext cx="33171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200" b="1" dirty="0">
                <a:latin typeface="Arial" pitchFamily="34" charset="0"/>
                <a:cs typeface="Arial" pitchFamily="34" charset="0"/>
              </a:rPr>
              <a:t>Руководство Грузии может организовать всенародный референдум и задать на нем вопрос: хотят ли грузины войны с Россией.</a:t>
            </a:r>
          </a:p>
          <a:p>
            <a:pPr indent="360000" algn="just"/>
            <a:r>
              <a:rPr lang="ru-RU" sz="1200" dirty="0">
                <a:latin typeface="Arial" pitchFamily="34" charset="0"/>
                <a:cs typeface="Arial" pitchFamily="34" charset="0"/>
              </a:rPr>
              <a:t>С таким заявлением сегодня, 13 сентября, на брифинге в офисе правящей партии «Грузинская мечта» выступил председатель партии Георгий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Кобахидзе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«Пусть народ скажет, хочет ли он открытия второго фронта в Грузии против России»,— подчеркнул господин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Кобахидзе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И пообещал, что власти «будут действовать так, как скажет народ»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345" y="3764605"/>
            <a:ext cx="2803555" cy="166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1321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7160</TotalTime>
  <Words>690</Words>
  <Application>Microsoft Office PowerPoint</Application>
  <PresentationFormat>Произвольный</PresentationFormat>
  <Paragraphs>631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GVPU-111-1</dc:creator>
  <cp:lastModifiedBy>Неизвестный пользователь</cp:lastModifiedBy>
  <cp:revision>354</cp:revision>
  <cp:lastPrinted>2022-05-10T10:03:48Z</cp:lastPrinted>
  <dcterms:created xsi:type="dcterms:W3CDTF">2022-05-05T17:59:53Z</dcterms:created>
  <dcterms:modified xsi:type="dcterms:W3CDTF">2022-09-14T20:47:05Z</dcterms:modified>
</cp:coreProperties>
</file>