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6" r:id="rId16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Туриловского сельского поселения Миллеровского района</c:v>
                </c:pt>
              </c:strCache>
            </c:strRef>
          </c:tx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1057.9000000000001</c:v>
                </c:pt>
                <c:pt idx="1">
                  <c:v>17131.2</c:v>
                </c:pt>
                <c:pt idx="2">
                  <c:v>8104.7</c:v>
                </c:pt>
                <c:pt idx="3">
                  <c:v>10670.2</c:v>
                </c:pt>
                <c:pt idx="4">
                  <c:v>10883.6</c:v>
                </c:pt>
                <c:pt idx="5">
                  <c:v>11760.7</c:v>
                </c:pt>
                <c:pt idx="6">
                  <c:v>10407.6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1323648"/>
        <c:axId val="215281664"/>
        <c:axId val="0"/>
      </c:bar3DChart>
      <c:catAx>
        <c:axId val="20132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5281664"/>
        <c:crosses val="autoZero"/>
        <c:auto val="1"/>
        <c:lblAlgn val="ctr"/>
        <c:lblOffset val="100"/>
        <c:noMultiLvlLbl val="0"/>
      </c:catAx>
      <c:valAx>
        <c:axId val="215281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132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7152.2</c:v>
                </c:pt>
                <c:pt idx="1">
                  <c:v>7033.7</c:v>
                </c:pt>
                <c:pt idx="2">
                  <c:v>6750.4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3731.4</c:v>
                </c:pt>
                <c:pt idx="1">
                  <c:v>4457.8999999999996</c:v>
                </c:pt>
                <c:pt idx="2">
                  <c:v>3657.2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92673152"/>
        <c:axId val="392674688"/>
        <c:axId val="0"/>
      </c:bar3DChart>
      <c:catAx>
        <c:axId val="39267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2674688"/>
        <c:crosses val="autoZero"/>
        <c:auto val="1"/>
        <c:lblAlgn val="ctr"/>
        <c:lblOffset val="100"/>
        <c:noMultiLvlLbl val="0"/>
      </c:catAx>
      <c:valAx>
        <c:axId val="39267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2673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14647198226431"/>
          <c:y val="0.10950929458559948"/>
          <c:w val="0.30438103610835054"/>
          <c:h val="0.353146359282409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30"/>
      <c:rotY val="21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058567291679768E-2"/>
          <c:y val="0.24651849192961572"/>
          <c:w val="0.58466334335067849"/>
          <c:h val="0.578148143976812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flat" dir="t">
                <a:rot lat="0" lon="0" rev="3600000"/>
              </a:lightRig>
            </a:scene3d>
            <a:sp3d prstMaterial="plastic">
              <a:bevelT w="1270000" h="1270000"/>
              <a:bevelB w="1270000" h="1270000"/>
              <a:contourClr>
                <a:srgbClr val="000000"/>
              </a:contourClr>
            </a:sp3d>
          </c:spPr>
          <c:explosion val="17"/>
          <c:dPt>
            <c:idx val="0"/>
            <c:bubble3D val="0"/>
            <c:spPr>
              <a:solidFill>
                <a:srgbClr val="589A00"/>
              </a:solidFill>
              <a:ln w="0">
                <a:noFill/>
              </a:ln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254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992-425E-BA76-936EFF75ADC5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92-425E-BA76-936EFF75ADC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992-425E-BA76-936EFF75ADC5}"/>
              </c:ext>
            </c:extLst>
          </c:dPt>
          <c:dPt>
            <c:idx val="3"/>
            <c:bubble3D val="0"/>
            <c:spPr>
              <a:solidFill>
                <a:srgbClr val="05FF0B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92-425E-BA76-936EFF75ADC5}"/>
              </c:ext>
            </c:extLst>
          </c:dPt>
          <c:dPt>
            <c:idx val="4"/>
            <c:bubble3D val="0"/>
            <c:explosion val="23"/>
            <c:spPr>
              <a:solidFill>
                <a:srgbClr val="EA9CF2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992-425E-BA76-936EFF75ADC5}"/>
              </c:ext>
            </c:extLst>
          </c:dPt>
          <c:dLbls>
            <c:dLbl>
              <c:idx val="0"/>
              <c:layout>
                <c:manualLayout>
                  <c:x val="-5.6415144824984352E-2"/>
                  <c:y val="-6.36404525242954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"/>
                  <c:y val="8.95855033531688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1597520420208587E-2"/>
                  <c:y val="0.18680941597568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57514544019734E-2"/>
                  <c:y val="-3.9101774369284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6.7082491338505612E-3"/>
                  <c:y val="-8.793480476270254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7235011138295585E-2"/>
                  <c:y val="-4.1526323074793495E-2"/>
                </c:manualLayout>
              </c:layout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gradFill rotWithShape="1">
                <a:gsLst>
                  <a:gs pos="0">
                    <a:schemeClr val="accent2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2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76200" dist="25400" dir="5400000" algn="ct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">
                  <a:rot lat="0" lon="0" rev="3600000"/>
                </a:lightRig>
              </a:scene3d>
              <a:sp3d contourW="12700" prstMaterial="flat">
                <a:bevelT w="38100" h="44450" prst="angle"/>
                <a:contourClr>
                  <a:schemeClr val="accent2">
                    <a:shade val="35000"/>
                    <a:satMod val="160000"/>
                  </a:schemeClr>
                </a:contourClr>
              </a:sp3d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- 3364,9</c:v>
                </c:pt>
                <c:pt idx="1">
                  <c:v>Налоги на совокупный доход - 459,5</c:v>
                </c:pt>
                <c:pt idx="2">
                  <c:v>Налоги на имущество - 2645,0</c:v>
                </c:pt>
                <c:pt idx="3">
                  <c:v>Госпошлина - 6,5</c:v>
                </c:pt>
                <c:pt idx="4">
                  <c:v>Неналоговые доходы - 274,5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3364.9</c:v>
                </c:pt>
                <c:pt idx="1">
                  <c:v>459.5</c:v>
                </c:pt>
                <c:pt idx="2">
                  <c:v>2645</c:v>
                </c:pt>
                <c:pt idx="3">
                  <c:v>6.5</c:v>
                </c:pt>
                <c:pt idx="4">
                  <c:v>274.5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992-425E-BA76-936EFF75AD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0.56922582456070658"/>
          <c:y val="0.16937707972218419"/>
          <c:w val="0.42374005170050977"/>
          <c:h val="0.57489143391520148"/>
        </c:manualLayout>
      </c:layout>
      <c:overlay val="0"/>
      <c:spPr>
        <a:ln>
          <a:noFill/>
        </a:ln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D9C1F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AFDC7E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B07BD7"/>
              </a:solidFill>
            </c:spPr>
          </c:dPt>
          <c:dLbls>
            <c:dLbl>
              <c:idx val="0"/>
              <c:layout>
                <c:manualLayout>
                  <c:x val="5.4982595023557864E-3"/>
                  <c:y val="-7.79992699223896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448831951560237E-3"/>
                  <c:y val="1.490417471400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71985289043906E-2"/>
                  <c:y val="1.281809113483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87230426533093E-2"/>
                  <c:y val="1.5435829955217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936621555558698E-2"/>
                  <c:y val="-1.8521977205679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932912809717149E-2"/>
                  <c:y val="-6.36479402338858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12859.3</c:v>
                </c:pt>
                <c:pt idx="1">
                  <c:v>11359.6</c:v>
                </c:pt>
                <c:pt idx="2">
                  <c:v>10781.5</c:v>
                </c:pt>
                <c:pt idx="3">
                  <c:v>10065.299999999999</c:v>
                </c:pt>
                <c:pt idx="4">
                  <c:v>11052.8</c:v>
                </c:pt>
                <c:pt idx="5">
                  <c:v>12624.7</c:v>
                </c:pt>
                <c:pt idx="6">
                  <c:v>11182.7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6415872"/>
        <c:axId val="156417408"/>
        <c:axId val="0"/>
      </c:bar3DChart>
      <c:catAx>
        <c:axId val="15641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6417408"/>
        <c:crosses val="autoZero"/>
        <c:auto val="1"/>
        <c:lblAlgn val="ctr"/>
        <c:lblOffset val="100"/>
        <c:noMultiLvlLbl val="0"/>
      </c:catAx>
      <c:valAx>
        <c:axId val="156417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1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51322751322778"/>
          <c:y val="0.14228902491409373"/>
          <c:w val="0.68121693121692617"/>
          <c:h val="0.66601941747573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0"/>
                  <c:y val="-7.80955877979028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4973015771094631"/>
                  <c:y val="1.197174511633311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658163470837135"/>
                  <c:y val="0.170447271496246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534393691659804"/>
                  <c:y val="9.414276174630406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135120123459714"/>
                  <c:y val="-0.1355136409871699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9869792092650451"/>
                  <c:y val="-3.571286704698995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3603962586101166E-2"/>
                  <c:y val="-1.945423403301251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2792343388320693"/>
                  <c:y val="-2.125064796393575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263446235887168E-2"/>
                  <c:y val="-0.1910512448079927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8895086030912798E-2"/>
                  <c:y val="-5.47383227581989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2898804316127265E-2"/>
                  <c:y val="-2.527166628443289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- 5985,9 тыс. рублей</c:v>
                </c:pt>
                <c:pt idx="1">
                  <c:v>Жилищно-коммунальное хозяйство - 376,9 тыс. рублей</c:v>
                </c:pt>
                <c:pt idx="2">
                  <c:v>Национальная оборона - 76,0 тыс. рублей</c:v>
                </c:pt>
                <c:pt idx="3">
                  <c:v>Национальная экономика - 346,6 тыс. рублей</c:v>
                </c:pt>
                <c:pt idx="4">
                  <c:v>Национальная безопасность и правоохранительная деятельность - 3,5 тыс. рублей</c:v>
                </c:pt>
                <c:pt idx="5">
                  <c:v>Культура и кинематография - 4151,2 тыс. рублей</c:v>
                </c:pt>
                <c:pt idx="6">
                  <c:v>Социальная политика - 223,1 тыс. рублей</c:v>
                </c:pt>
                <c:pt idx="7">
                  <c:v>Образование - 19,5 тыс. рублей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5985.9</c:v>
                </c:pt>
                <c:pt idx="1">
                  <c:v>376.9</c:v>
                </c:pt>
                <c:pt idx="2">
                  <c:v>76</c:v>
                </c:pt>
                <c:pt idx="3">
                  <c:v>346.6</c:v>
                </c:pt>
                <c:pt idx="4">
                  <c:v>3.5</c:v>
                </c:pt>
                <c:pt idx="5">
                  <c:v>4151.2</c:v>
                </c:pt>
                <c:pt idx="6">
                  <c:v>223.1</c:v>
                </c:pt>
                <c:pt idx="7">
                  <c:v>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10 065,3</a:t>
            </a:r>
          </a:p>
        </c:rich>
      </c:tx>
      <c:layout>
        <c:manualLayout>
          <c:xMode val="edge"/>
          <c:yMode val="edge"/>
          <c:x val="0.21964117332555652"/>
          <c:y val="0.5135039769436913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10065.299999999999</c:v>
                </c:pt>
                <c:pt idx="1">
                  <c:v>11052.8</c:v>
                </c:pt>
                <c:pt idx="2">
                  <c:v>11703.7</c:v>
                </c:pt>
                <c:pt idx="3">
                  <c:v>11182.7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0218368"/>
        <c:axId val="120221056"/>
        <c:axId val="0"/>
      </c:bar3DChart>
      <c:catAx>
        <c:axId val="12021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221056"/>
        <c:crosses val="autoZero"/>
        <c:auto val="1"/>
        <c:lblAlgn val="ctr"/>
        <c:lblOffset val="100"/>
        <c:noMultiLvlLbl val="0"/>
      </c:catAx>
      <c:valAx>
        <c:axId val="120221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218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30"/>
      <c:rotY val="21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058567291679768E-2"/>
          <c:y val="0.24651849192961572"/>
          <c:w val="0.58466334335067849"/>
          <c:h val="0.578148143976812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flat" dir="t">
                <a:rot lat="0" lon="0" rev="3600000"/>
              </a:lightRig>
            </a:scene3d>
            <a:sp3d prstMaterial="plastic">
              <a:bevelT w="1270000" h="1270000"/>
              <a:bevelB w="1270000" h="1270000"/>
              <a:contourClr>
                <a:srgbClr val="000000"/>
              </a:contourClr>
            </a:sp3d>
          </c:spPr>
          <c:explosion val="17"/>
          <c:dPt>
            <c:idx val="0"/>
            <c:bubble3D val="0"/>
            <c:spPr>
              <a:solidFill>
                <a:srgbClr val="589A00"/>
              </a:solidFill>
              <a:ln w="0">
                <a:noFill/>
              </a:ln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254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992-425E-BA76-936EFF75ADC5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92-425E-BA76-936EFF75ADC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992-425E-BA76-936EFF75ADC5}"/>
              </c:ext>
            </c:extLst>
          </c:dPt>
          <c:dPt>
            <c:idx val="3"/>
            <c:bubble3D val="0"/>
            <c:spPr>
              <a:solidFill>
                <a:srgbClr val="05FF0B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92-425E-BA76-936EFF75ADC5}"/>
              </c:ext>
            </c:extLst>
          </c:dPt>
          <c:dPt>
            <c:idx val="4"/>
            <c:bubble3D val="0"/>
            <c:explosion val="23"/>
            <c:spPr>
              <a:solidFill>
                <a:srgbClr val="EA9CF2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992-425E-BA76-936EFF75ADC5}"/>
              </c:ext>
            </c:extLst>
          </c:dPt>
          <c:dLbls>
            <c:dLbl>
              <c:idx val="0"/>
              <c:layout>
                <c:manualLayout>
                  <c:x val="-0.12248268752178408"/>
                  <c:y val="-0.102859757650489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62825686861561"/>
                  <c:y val="0.1311118264279623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4362509281912986E-3"/>
                  <c:y val="0.1522041467466868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57514544019734E-2"/>
                  <c:y val="-3.9101774369284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7192005035699316E-2"/>
                  <c:y val="-8.793480476270230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1490007425530389E-2"/>
                  <c:y val="-0.1222719512757809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3.1597520420208518E-2"/>
                  <c:y val="1.614912564019748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gradFill rotWithShape="1">
                <a:gsLst>
                  <a:gs pos="0">
                    <a:schemeClr val="accent2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2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76200" dist="25400" dir="5400000" algn="ct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">
                  <a:rot lat="0" lon="0" rev="3600000"/>
                </a:lightRig>
              </a:scene3d>
              <a:sp3d contourW="12700" prstMaterial="flat">
                <a:bevelT w="38100" h="44450" prst="angle"/>
                <a:contourClr>
                  <a:schemeClr val="accent2">
                    <a:shade val="35000"/>
                    <a:satMod val="160000"/>
                  </a:schemeClr>
                </a:contourClr>
              </a:sp3d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Финансы - 5 574,3 тыс. рублей</c:v>
                </c:pt>
                <c:pt idx="1">
                  <c:v>ЧС - 3,5 тыс. рублей</c:v>
                </c:pt>
                <c:pt idx="2">
                  <c:v>ЖКХ - 704,1 тыс. рублей</c:v>
                </c:pt>
                <c:pt idx="3">
                  <c:v>Культура - 3 937,3 тыс. рублей</c:v>
                </c:pt>
                <c:pt idx="4">
                  <c:v>Муниципальная политика - 19,5 тыс. рублей</c:v>
                </c:pt>
                <c:pt idx="5">
                  <c:v>Социальная поддержка граждан - 223,1 тыс. рублей</c:v>
                </c:pt>
                <c:pt idx="6">
                  <c:v>Информационное общество - 14,7 тыс. рублей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5574.3</c:v>
                </c:pt>
                <c:pt idx="1">
                  <c:v>3.5</c:v>
                </c:pt>
                <c:pt idx="2">
                  <c:v>704.1</c:v>
                </c:pt>
                <c:pt idx="3">
                  <c:v>3937.3</c:v>
                </c:pt>
                <c:pt idx="4">
                  <c:v>19.5</c:v>
                </c:pt>
                <c:pt idx="5">
                  <c:v>223.1</c:v>
                </c:pt>
                <c:pt idx="6">
                  <c:v>14.7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992-425E-BA76-936EFF75AD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0.56922582456070658"/>
          <c:y val="0.16937707972218419"/>
          <c:w val="0.42374005170050977"/>
          <c:h val="0.57489143391520148"/>
        </c:manualLayout>
      </c:layout>
      <c:overlay val="0"/>
      <c:spPr>
        <a:ln>
          <a:noFill/>
        </a:ln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Программые расходы</c:v>
                </c:pt>
                <c:pt idx="1">
                  <c:v>Непрограммые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93.7</c:v>
                </c:pt>
                <c:pt idx="1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rgbClr val="7030A0"/>
          </a:solidFill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307FA3-3EAA-4FA0-A62C-D8F39B76C79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9140993-6A69-47F4-A7E2-426C5901D642}">
      <dgm:prSet phldrT="[Текст]" custT="1"/>
      <dgm:spPr/>
      <dgm:t>
        <a:bodyPr/>
        <a:lstStyle/>
        <a:p>
          <a:pPr algn="ctr"/>
          <a:r>
            <a:rPr lang="ru-RU" sz="2000" i="1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Положений послания Президента РФ Федеральному Собранию РФ, определяющих бюджетную политику в РФ</a:t>
          </a:r>
          <a:endParaRPr lang="ru-RU" sz="2000" i="1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gm:t>
    </dgm:pt>
    <dgm:pt modelId="{E569FE02-2C33-4E29-9F3A-3BD1DD5972A5}" type="parTrans" cxnId="{FD7E5FD2-07D6-44AC-BD00-1999690264FA}">
      <dgm:prSet/>
      <dgm:spPr/>
      <dgm:t>
        <a:bodyPr/>
        <a:lstStyle/>
        <a:p>
          <a:endParaRPr lang="ru-RU"/>
        </a:p>
      </dgm:t>
    </dgm:pt>
    <dgm:pt modelId="{A0C5131E-13EF-4F1B-A77D-A48AA7614057}" type="sibTrans" cxnId="{FD7E5FD2-07D6-44AC-BD00-1999690264FA}">
      <dgm:prSet/>
      <dgm:spPr/>
      <dgm:t>
        <a:bodyPr/>
        <a:lstStyle/>
        <a:p>
          <a:endParaRPr lang="ru-RU"/>
        </a:p>
      </dgm:t>
    </dgm:pt>
    <dgm:pt modelId="{833A9D1E-6A09-48DF-B2C8-643E2D91174A}">
      <dgm:prSet phldrT="[Текст]" custT="1"/>
      <dgm:spPr/>
      <dgm:t>
        <a:bodyPr/>
        <a:lstStyle/>
        <a:p>
          <a:pPr algn="ctr"/>
          <a:r>
            <a:rPr lang="ru-RU" sz="2000" i="1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Основных направлений бюджетной и налоговой политики Треневского сельского поселения</a:t>
          </a:r>
          <a:endParaRPr lang="ru-RU" sz="2000" i="1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gm:t>
    </dgm:pt>
    <dgm:pt modelId="{BC3942AA-80C1-4C62-8DAF-81F0F34029B5}" type="parTrans" cxnId="{63DE589B-E2B6-44EB-AD3C-9A5E4C20F530}">
      <dgm:prSet/>
      <dgm:spPr/>
      <dgm:t>
        <a:bodyPr/>
        <a:lstStyle/>
        <a:p>
          <a:endParaRPr lang="ru-RU"/>
        </a:p>
      </dgm:t>
    </dgm:pt>
    <dgm:pt modelId="{BAC2DA7B-159C-4D5A-BB32-E6A4829A0DC0}" type="sibTrans" cxnId="{63DE589B-E2B6-44EB-AD3C-9A5E4C20F530}">
      <dgm:prSet/>
      <dgm:spPr/>
      <dgm:t>
        <a:bodyPr/>
        <a:lstStyle/>
        <a:p>
          <a:endParaRPr lang="ru-RU"/>
        </a:p>
      </dgm:t>
    </dgm:pt>
    <dgm:pt modelId="{B938BC0C-3233-4618-AC77-D51FDEFFE740}">
      <dgm:prSet phldrT="[Текст]" custT="1"/>
      <dgm:spPr/>
      <dgm:t>
        <a:bodyPr/>
        <a:lstStyle/>
        <a:p>
          <a:pPr algn="ctr"/>
          <a:r>
            <a:rPr lang="ru-RU" sz="2000" i="1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«Майских»  указов Президента РФ</a:t>
          </a:r>
          <a:endParaRPr lang="ru-RU" sz="2000" i="1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gm:t>
    </dgm:pt>
    <dgm:pt modelId="{2AF3F981-6D95-41CB-9A7A-6393AF061F7C}" type="parTrans" cxnId="{B06A606D-6C7D-4676-8946-89C65B74FA73}">
      <dgm:prSet/>
      <dgm:spPr/>
      <dgm:t>
        <a:bodyPr/>
        <a:lstStyle/>
        <a:p>
          <a:endParaRPr lang="ru-RU"/>
        </a:p>
      </dgm:t>
    </dgm:pt>
    <dgm:pt modelId="{412EFF8B-AB12-4B03-9656-9191A565D6E6}" type="sibTrans" cxnId="{B06A606D-6C7D-4676-8946-89C65B74FA73}">
      <dgm:prSet/>
      <dgm:spPr/>
      <dgm:t>
        <a:bodyPr/>
        <a:lstStyle/>
        <a:p>
          <a:endParaRPr lang="ru-RU"/>
        </a:p>
      </dgm:t>
    </dgm:pt>
    <dgm:pt modelId="{94005F68-5C0B-47EE-B0FA-2771EF3E0922}" type="pres">
      <dgm:prSet presAssocID="{E4307FA3-3EAA-4FA0-A62C-D8F39B76C798}" presName="Name0" presStyleCnt="0">
        <dgm:presLayoutVars>
          <dgm:chMax val="7"/>
          <dgm:chPref val="7"/>
          <dgm:dir/>
        </dgm:presLayoutVars>
      </dgm:prSet>
      <dgm:spPr/>
    </dgm:pt>
    <dgm:pt modelId="{C236A19B-8075-4498-AC69-D947DAA3B3E8}" type="pres">
      <dgm:prSet presAssocID="{E4307FA3-3EAA-4FA0-A62C-D8F39B76C798}" presName="Name1" presStyleCnt="0"/>
      <dgm:spPr/>
    </dgm:pt>
    <dgm:pt modelId="{2A072274-BC0D-402F-9276-D455D1F430FE}" type="pres">
      <dgm:prSet presAssocID="{E4307FA3-3EAA-4FA0-A62C-D8F39B76C798}" presName="cycle" presStyleCnt="0"/>
      <dgm:spPr/>
    </dgm:pt>
    <dgm:pt modelId="{61A49D89-EFCE-4C44-AF9B-7FACEB241CF5}" type="pres">
      <dgm:prSet presAssocID="{E4307FA3-3EAA-4FA0-A62C-D8F39B76C798}" presName="srcNode" presStyleLbl="node1" presStyleIdx="0" presStyleCnt="3"/>
      <dgm:spPr/>
    </dgm:pt>
    <dgm:pt modelId="{758C161C-C4F8-43E1-9D8B-65FBB51CF1FA}" type="pres">
      <dgm:prSet presAssocID="{E4307FA3-3EAA-4FA0-A62C-D8F39B76C798}" presName="conn" presStyleLbl="parChTrans1D2" presStyleIdx="0" presStyleCnt="1"/>
      <dgm:spPr/>
    </dgm:pt>
    <dgm:pt modelId="{4CB0573A-165E-4F4B-8394-D28EF89A6F13}" type="pres">
      <dgm:prSet presAssocID="{E4307FA3-3EAA-4FA0-A62C-D8F39B76C798}" presName="extraNode" presStyleLbl="node1" presStyleIdx="0" presStyleCnt="3"/>
      <dgm:spPr/>
    </dgm:pt>
    <dgm:pt modelId="{EA705764-B3F9-48EC-A708-B407108AD64C}" type="pres">
      <dgm:prSet presAssocID="{E4307FA3-3EAA-4FA0-A62C-D8F39B76C798}" presName="dstNode" presStyleLbl="node1" presStyleIdx="0" presStyleCnt="3"/>
      <dgm:spPr/>
    </dgm:pt>
    <dgm:pt modelId="{9BF5DCCB-DB76-4521-8CAA-1475EE9523BB}" type="pres">
      <dgm:prSet presAssocID="{F9140993-6A69-47F4-A7E2-426C5901D64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CB8B4-F57B-4A51-9CFD-0F0D6B1EAF61}" type="pres">
      <dgm:prSet presAssocID="{F9140993-6A69-47F4-A7E2-426C5901D642}" presName="accent_1" presStyleCnt="0"/>
      <dgm:spPr/>
    </dgm:pt>
    <dgm:pt modelId="{CDAB9004-3E5F-4A71-82E6-370C8AE91BA6}" type="pres">
      <dgm:prSet presAssocID="{F9140993-6A69-47F4-A7E2-426C5901D642}" presName="accentRepeatNode" presStyleLbl="solidFgAcc1" presStyleIdx="0" presStyleCnt="3" custLinFactNeighborX="954" custLinFactNeighborY="2593"/>
      <dgm:spPr>
        <a:solidFill>
          <a:schemeClr val="accent5">
            <a:lumMod val="60000"/>
            <a:lumOff val="40000"/>
          </a:schemeClr>
        </a:solidFill>
      </dgm:spPr>
    </dgm:pt>
    <dgm:pt modelId="{19DAEBBC-E992-401B-B1BC-85F28CFC17C1}" type="pres">
      <dgm:prSet presAssocID="{833A9D1E-6A09-48DF-B2C8-643E2D91174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ADCE3-BAA4-4C2A-B58D-24E11200EE20}" type="pres">
      <dgm:prSet presAssocID="{833A9D1E-6A09-48DF-B2C8-643E2D91174A}" presName="accent_2" presStyleCnt="0"/>
      <dgm:spPr/>
    </dgm:pt>
    <dgm:pt modelId="{CD81AD6A-58BC-417E-A3A0-8893B9A480B4}" type="pres">
      <dgm:prSet presAssocID="{833A9D1E-6A09-48DF-B2C8-643E2D91174A}" presName="accentRepeatNode" presStyleLbl="solidFgAcc1" presStyleIdx="1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33CCFF"/>
        </a:solidFill>
      </dgm:spPr>
    </dgm:pt>
    <dgm:pt modelId="{CBEE8949-9E11-4D56-A006-4E5DD9195320}" type="pres">
      <dgm:prSet presAssocID="{B938BC0C-3233-4618-AC77-D51FDEFFE74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244B1-C4EF-4242-B0F7-F693898FD09F}" type="pres">
      <dgm:prSet presAssocID="{B938BC0C-3233-4618-AC77-D51FDEFFE740}" presName="accent_3" presStyleCnt="0"/>
      <dgm:spPr/>
    </dgm:pt>
    <dgm:pt modelId="{62A74CA3-A55D-49EE-8E11-11362040154C}" type="pres">
      <dgm:prSet presAssocID="{B938BC0C-3233-4618-AC77-D51FDEFFE740}" presName="accentRepeatNode" presStyleLbl="solidFgAcc1" presStyleIdx="2" presStyleCnt="3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</dgm:ptLst>
  <dgm:cxnLst>
    <dgm:cxn modelId="{FD7E5FD2-07D6-44AC-BD00-1999690264FA}" srcId="{E4307FA3-3EAA-4FA0-A62C-D8F39B76C798}" destId="{F9140993-6A69-47F4-A7E2-426C5901D642}" srcOrd="0" destOrd="0" parTransId="{E569FE02-2C33-4E29-9F3A-3BD1DD5972A5}" sibTransId="{A0C5131E-13EF-4F1B-A77D-A48AA7614057}"/>
    <dgm:cxn modelId="{B06A606D-6C7D-4676-8946-89C65B74FA73}" srcId="{E4307FA3-3EAA-4FA0-A62C-D8F39B76C798}" destId="{B938BC0C-3233-4618-AC77-D51FDEFFE740}" srcOrd="2" destOrd="0" parTransId="{2AF3F981-6D95-41CB-9A7A-6393AF061F7C}" sibTransId="{412EFF8B-AB12-4B03-9656-9191A565D6E6}"/>
    <dgm:cxn modelId="{05691997-72E7-4C8C-8FE9-B312921DF9EB}" type="presOf" srcId="{B938BC0C-3233-4618-AC77-D51FDEFFE740}" destId="{CBEE8949-9E11-4D56-A006-4E5DD9195320}" srcOrd="0" destOrd="0" presId="urn:microsoft.com/office/officeart/2008/layout/VerticalCurvedList"/>
    <dgm:cxn modelId="{AC2E77D5-A386-44F3-9372-1D33874EC30C}" type="presOf" srcId="{833A9D1E-6A09-48DF-B2C8-643E2D91174A}" destId="{19DAEBBC-E992-401B-B1BC-85F28CFC17C1}" srcOrd="0" destOrd="0" presId="urn:microsoft.com/office/officeart/2008/layout/VerticalCurvedList"/>
    <dgm:cxn modelId="{63DE589B-E2B6-44EB-AD3C-9A5E4C20F530}" srcId="{E4307FA3-3EAA-4FA0-A62C-D8F39B76C798}" destId="{833A9D1E-6A09-48DF-B2C8-643E2D91174A}" srcOrd="1" destOrd="0" parTransId="{BC3942AA-80C1-4C62-8DAF-81F0F34029B5}" sibTransId="{BAC2DA7B-159C-4D5A-BB32-E6A4829A0DC0}"/>
    <dgm:cxn modelId="{66CF4676-1699-4C5F-AF2F-954CDAA9AACD}" type="presOf" srcId="{F9140993-6A69-47F4-A7E2-426C5901D642}" destId="{9BF5DCCB-DB76-4521-8CAA-1475EE9523BB}" srcOrd="0" destOrd="0" presId="urn:microsoft.com/office/officeart/2008/layout/VerticalCurvedList"/>
    <dgm:cxn modelId="{D516EFEC-E464-48AF-8D73-58CC0B18C11C}" type="presOf" srcId="{E4307FA3-3EAA-4FA0-A62C-D8F39B76C798}" destId="{94005F68-5C0B-47EE-B0FA-2771EF3E0922}" srcOrd="0" destOrd="0" presId="urn:microsoft.com/office/officeart/2008/layout/VerticalCurvedList"/>
    <dgm:cxn modelId="{8B88C38A-DC84-4F4B-819F-81D51C8E92F5}" type="presOf" srcId="{A0C5131E-13EF-4F1B-A77D-A48AA7614057}" destId="{758C161C-C4F8-43E1-9D8B-65FBB51CF1FA}" srcOrd="0" destOrd="0" presId="urn:microsoft.com/office/officeart/2008/layout/VerticalCurvedList"/>
    <dgm:cxn modelId="{5C7877E9-50FA-4F5C-9B92-0FE34F6C9F4D}" type="presParOf" srcId="{94005F68-5C0B-47EE-B0FA-2771EF3E0922}" destId="{C236A19B-8075-4498-AC69-D947DAA3B3E8}" srcOrd="0" destOrd="0" presId="urn:microsoft.com/office/officeart/2008/layout/VerticalCurvedList"/>
    <dgm:cxn modelId="{5E17288D-CB20-4C6F-A775-897F6A174AB4}" type="presParOf" srcId="{C236A19B-8075-4498-AC69-D947DAA3B3E8}" destId="{2A072274-BC0D-402F-9276-D455D1F430FE}" srcOrd="0" destOrd="0" presId="urn:microsoft.com/office/officeart/2008/layout/VerticalCurvedList"/>
    <dgm:cxn modelId="{2029861E-E8CE-49F1-BFDD-4406BDE53DC6}" type="presParOf" srcId="{2A072274-BC0D-402F-9276-D455D1F430FE}" destId="{61A49D89-EFCE-4C44-AF9B-7FACEB241CF5}" srcOrd="0" destOrd="0" presId="urn:microsoft.com/office/officeart/2008/layout/VerticalCurvedList"/>
    <dgm:cxn modelId="{F068EBBE-71ED-4D65-89E5-A2CD53222837}" type="presParOf" srcId="{2A072274-BC0D-402F-9276-D455D1F430FE}" destId="{758C161C-C4F8-43E1-9D8B-65FBB51CF1FA}" srcOrd="1" destOrd="0" presId="urn:microsoft.com/office/officeart/2008/layout/VerticalCurvedList"/>
    <dgm:cxn modelId="{C1D0B7F2-BC80-4D02-8474-BC64277F1CA2}" type="presParOf" srcId="{2A072274-BC0D-402F-9276-D455D1F430FE}" destId="{4CB0573A-165E-4F4B-8394-D28EF89A6F13}" srcOrd="2" destOrd="0" presId="urn:microsoft.com/office/officeart/2008/layout/VerticalCurvedList"/>
    <dgm:cxn modelId="{5B01A9ED-31E0-414F-A58C-E8CB48823331}" type="presParOf" srcId="{2A072274-BC0D-402F-9276-D455D1F430FE}" destId="{EA705764-B3F9-48EC-A708-B407108AD64C}" srcOrd="3" destOrd="0" presId="urn:microsoft.com/office/officeart/2008/layout/VerticalCurvedList"/>
    <dgm:cxn modelId="{FD6CB6DB-48E6-45E0-A33D-D45E776779BB}" type="presParOf" srcId="{C236A19B-8075-4498-AC69-D947DAA3B3E8}" destId="{9BF5DCCB-DB76-4521-8CAA-1475EE9523BB}" srcOrd="1" destOrd="0" presId="urn:microsoft.com/office/officeart/2008/layout/VerticalCurvedList"/>
    <dgm:cxn modelId="{FF716028-3E70-4BD7-9123-C057E1A10A64}" type="presParOf" srcId="{C236A19B-8075-4498-AC69-D947DAA3B3E8}" destId="{E97CB8B4-F57B-4A51-9CFD-0F0D6B1EAF61}" srcOrd="2" destOrd="0" presId="urn:microsoft.com/office/officeart/2008/layout/VerticalCurvedList"/>
    <dgm:cxn modelId="{796626B4-9171-4164-88A0-9FEBA4F95BB0}" type="presParOf" srcId="{E97CB8B4-F57B-4A51-9CFD-0F0D6B1EAF61}" destId="{CDAB9004-3E5F-4A71-82E6-370C8AE91BA6}" srcOrd="0" destOrd="0" presId="urn:microsoft.com/office/officeart/2008/layout/VerticalCurvedList"/>
    <dgm:cxn modelId="{3478176E-5B00-4437-A872-BEBAF7AA68C2}" type="presParOf" srcId="{C236A19B-8075-4498-AC69-D947DAA3B3E8}" destId="{19DAEBBC-E992-401B-B1BC-85F28CFC17C1}" srcOrd="3" destOrd="0" presId="urn:microsoft.com/office/officeart/2008/layout/VerticalCurvedList"/>
    <dgm:cxn modelId="{F8359A33-9176-4A88-95BD-BDBF13AD1645}" type="presParOf" srcId="{C236A19B-8075-4498-AC69-D947DAA3B3E8}" destId="{6F9ADCE3-BAA4-4C2A-B58D-24E11200EE20}" srcOrd="4" destOrd="0" presId="urn:microsoft.com/office/officeart/2008/layout/VerticalCurvedList"/>
    <dgm:cxn modelId="{73A75ACD-19E0-4C91-85CF-D04498D323FD}" type="presParOf" srcId="{6F9ADCE3-BAA4-4C2A-B58D-24E11200EE20}" destId="{CD81AD6A-58BC-417E-A3A0-8893B9A480B4}" srcOrd="0" destOrd="0" presId="urn:microsoft.com/office/officeart/2008/layout/VerticalCurvedList"/>
    <dgm:cxn modelId="{264D9D72-AE2F-4A40-BC2A-E886F94EA9D6}" type="presParOf" srcId="{C236A19B-8075-4498-AC69-D947DAA3B3E8}" destId="{CBEE8949-9E11-4D56-A006-4E5DD9195320}" srcOrd="5" destOrd="0" presId="urn:microsoft.com/office/officeart/2008/layout/VerticalCurvedList"/>
    <dgm:cxn modelId="{89233C8B-420C-4AEB-BBEF-14CDA1830621}" type="presParOf" srcId="{C236A19B-8075-4498-AC69-D947DAA3B3E8}" destId="{D36244B1-C4EF-4242-B0F7-F693898FD09F}" srcOrd="6" destOrd="0" presId="urn:microsoft.com/office/officeart/2008/layout/VerticalCurvedList"/>
    <dgm:cxn modelId="{B2A388D0-0D13-482B-A057-0E3CA9874BFF}" type="presParOf" srcId="{D36244B1-C4EF-4242-B0F7-F693898FD09F}" destId="{62A74CA3-A55D-49EE-8E11-1136204015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764E2-BFD5-44F2-AAEE-6FBBA5BD3A5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DF7E491-55AA-4614-A03A-504AFBECEFBB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Укрепление налогового потенциала, увеличение собираемости налогов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385EDCEA-DE65-417F-B7AA-7AFBDB6B5A56}" type="parTrans" cxnId="{579BAB84-A155-4AD7-94D8-12A4E569F48E}">
      <dgm:prSet/>
      <dgm:spPr/>
      <dgm:t>
        <a:bodyPr/>
        <a:lstStyle/>
        <a:p>
          <a:endParaRPr lang="ru-RU"/>
        </a:p>
      </dgm:t>
    </dgm:pt>
    <dgm:pt modelId="{AB2DF10F-6E4F-4F42-BE07-DAF470E57D8C}" type="sibTrans" cxnId="{579BAB84-A155-4AD7-94D8-12A4E569F48E}">
      <dgm:prSet/>
      <dgm:spPr/>
      <dgm:t>
        <a:bodyPr/>
        <a:lstStyle/>
        <a:p>
          <a:endParaRPr lang="ru-RU"/>
        </a:p>
      </dgm:t>
    </dgm:pt>
    <dgm:pt modelId="{CC1D99C3-1C6B-4CEA-8751-00ACC669F887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Реализация «майских» указов Президента РФ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2B965ED5-0011-4BBD-A318-939C7FB1A4E8}" type="parTrans" cxnId="{8101DE0E-D4EB-437F-AF5F-85432F880FF2}">
      <dgm:prSet/>
      <dgm:spPr/>
      <dgm:t>
        <a:bodyPr/>
        <a:lstStyle/>
        <a:p>
          <a:endParaRPr lang="ru-RU"/>
        </a:p>
      </dgm:t>
    </dgm:pt>
    <dgm:pt modelId="{B73D8675-3F87-4F49-937A-E42B5FB40242}" type="sibTrans" cxnId="{8101DE0E-D4EB-437F-AF5F-85432F880FF2}">
      <dgm:prSet/>
      <dgm:spPr/>
      <dgm:t>
        <a:bodyPr/>
        <a:lstStyle/>
        <a:p>
          <a:endParaRPr lang="ru-RU"/>
        </a:p>
      </dgm:t>
    </dgm:pt>
    <dgm:pt modelId="{0E01B3F8-F150-4A5E-9BB7-F053069CB875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Соблюдение взвешенной долговой политики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400AAB55-7FC7-445A-B018-6514AE5E9551}" type="parTrans" cxnId="{78893C9D-39EC-48D7-B898-001749211292}">
      <dgm:prSet/>
      <dgm:spPr/>
      <dgm:t>
        <a:bodyPr/>
        <a:lstStyle/>
        <a:p>
          <a:endParaRPr lang="ru-RU"/>
        </a:p>
      </dgm:t>
    </dgm:pt>
    <dgm:pt modelId="{94B37CE8-704E-4BE5-A10D-C4E6EF42994C}" type="sibTrans" cxnId="{78893C9D-39EC-48D7-B898-001749211292}">
      <dgm:prSet/>
      <dgm:spPr/>
      <dgm:t>
        <a:bodyPr/>
        <a:lstStyle/>
        <a:p>
          <a:endParaRPr lang="ru-RU"/>
        </a:p>
      </dgm:t>
    </dgm:pt>
    <dgm:pt modelId="{8D273468-4525-497C-ABDA-18CB146BD08E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Оценка эффективности налоговых льгот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AB1D6AE9-41F5-4ECA-9C80-453FCB3B7D78}" type="parTrans" cxnId="{2152E8B8-506A-4D7B-BD2B-00D5A06D8C79}">
      <dgm:prSet/>
      <dgm:spPr/>
      <dgm:t>
        <a:bodyPr/>
        <a:lstStyle/>
        <a:p>
          <a:endParaRPr lang="ru-RU"/>
        </a:p>
      </dgm:t>
    </dgm:pt>
    <dgm:pt modelId="{A0D324EB-7C7C-427D-BDD8-A2AF0D3EFB7C}" type="sibTrans" cxnId="{2152E8B8-506A-4D7B-BD2B-00D5A06D8C79}">
      <dgm:prSet/>
      <dgm:spPr/>
      <dgm:t>
        <a:bodyPr/>
        <a:lstStyle/>
        <a:p>
          <a:endParaRPr lang="ru-RU"/>
        </a:p>
      </dgm:t>
    </dgm:pt>
    <dgm:pt modelId="{96A6EAD4-ABCE-43F9-9B50-8074CC9BB6E9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Обеспечение сбалансированности местных бюджетов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6922FBFE-F6EF-468F-8BE0-FE590061879A}" type="parTrans" cxnId="{F2BB2C14-E6DE-481F-B5FA-629C0DA24743}">
      <dgm:prSet/>
      <dgm:spPr/>
      <dgm:t>
        <a:bodyPr/>
        <a:lstStyle/>
        <a:p>
          <a:endParaRPr lang="ru-RU"/>
        </a:p>
      </dgm:t>
    </dgm:pt>
    <dgm:pt modelId="{14A56238-C273-47BA-849E-6017E3038DCF}" type="sibTrans" cxnId="{F2BB2C14-E6DE-481F-B5FA-629C0DA24743}">
      <dgm:prSet/>
      <dgm:spPr/>
      <dgm:t>
        <a:bodyPr/>
        <a:lstStyle/>
        <a:p>
          <a:endParaRPr lang="ru-RU"/>
        </a:p>
      </dgm:t>
    </dgm:pt>
    <dgm:pt modelId="{13FA903B-933A-4CBF-88C0-53D6122ABA1A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Повышение эффективности бюджетных расходов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60E03659-4ABC-46BA-9CC3-B1240C49FF1B}" type="parTrans" cxnId="{38EC8DE5-F42D-4B2D-B6B9-72CD7F95FADA}">
      <dgm:prSet/>
      <dgm:spPr/>
      <dgm:t>
        <a:bodyPr/>
        <a:lstStyle/>
        <a:p>
          <a:endParaRPr lang="ru-RU"/>
        </a:p>
      </dgm:t>
    </dgm:pt>
    <dgm:pt modelId="{C1D75586-C45B-4566-BF26-5A6B1D03A3B3}" type="sibTrans" cxnId="{38EC8DE5-F42D-4B2D-B6B9-72CD7F95FADA}">
      <dgm:prSet/>
      <dgm:spPr/>
      <dgm:t>
        <a:bodyPr/>
        <a:lstStyle/>
        <a:p>
          <a:endParaRPr lang="ru-RU"/>
        </a:p>
      </dgm:t>
    </dgm:pt>
    <dgm:pt modelId="{A1ED9A4A-476F-4A3B-9201-AFB8775F46DA}" type="pres">
      <dgm:prSet presAssocID="{959764E2-BFD5-44F2-AAEE-6FBBA5BD3A53}" presName="linear" presStyleCnt="0">
        <dgm:presLayoutVars>
          <dgm:dir/>
          <dgm:animLvl val="lvl"/>
          <dgm:resizeHandles val="exact"/>
        </dgm:presLayoutVars>
      </dgm:prSet>
      <dgm:spPr/>
    </dgm:pt>
    <dgm:pt modelId="{87DE0929-E15A-4CBE-BCE8-194FE9F93A04}" type="pres">
      <dgm:prSet presAssocID="{EDF7E491-55AA-4614-A03A-504AFBECEFBB}" presName="parentLin" presStyleCnt="0"/>
      <dgm:spPr/>
    </dgm:pt>
    <dgm:pt modelId="{6250EEED-215B-456F-8D21-4B3A70090D33}" type="pres">
      <dgm:prSet presAssocID="{EDF7E491-55AA-4614-A03A-504AFBECEFBB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0D15A9B-C8BE-4842-8818-189C55632882}" type="pres">
      <dgm:prSet presAssocID="{EDF7E491-55AA-4614-A03A-504AFBECEFBB}" presName="parentText" presStyleLbl="node1" presStyleIdx="0" presStyleCnt="6" custScaleX="102198" custScaleY="190259" custLinFactNeighborX="60012" custLinFactNeighborY="847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3CC4D-BB9D-4290-A0D6-C865D5D76008}" type="pres">
      <dgm:prSet presAssocID="{EDF7E491-55AA-4614-A03A-504AFBECEFBB}" presName="negativeSpace" presStyleCnt="0"/>
      <dgm:spPr/>
    </dgm:pt>
    <dgm:pt modelId="{90786543-A684-4E36-B625-9B0AFFB8EFAF}" type="pres">
      <dgm:prSet presAssocID="{EDF7E491-55AA-4614-A03A-504AFBECEFBB}" presName="childText" presStyleLbl="conFgAcc1" presStyleIdx="0" presStyleCnt="6" custLinFactY="11855" custLinFactNeighborX="126" custLinFactNeighborY="100000">
        <dgm:presLayoutVars>
          <dgm:bulletEnabled val="1"/>
        </dgm:presLayoutVars>
      </dgm:prSet>
      <dgm:spPr/>
    </dgm:pt>
    <dgm:pt modelId="{0B45E723-4705-40AF-AE2E-2456CE26489D}" type="pres">
      <dgm:prSet presAssocID="{AB2DF10F-6E4F-4F42-BE07-DAF470E57D8C}" presName="spaceBetweenRectangles" presStyleCnt="0"/>
      <dgm:spPr/>
    </dgm:pt>
    <dgm:pt modelId="{59A04FBC-7DF7-492F-8E85-9A32DD001984}" type="pres">
      <dgm:prSet presAssocID="{8D273468-4525-497C-ABDA-18CB146BD08E}" presName="parentLin" presStyleCnt="0"/>
      <dgm:spPr/>
    </dgm:pt>
    <dgm:pt modelId="{251A58C4-C2F1-4DD8-8B17-C4C929EBBA8C}" type="pres">
      <dgm:prSet presAssocID="{8D273468-4525-497C-ABDA-18CB146BD08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0807E88-F9A5-4E92-851F-6D6F4D069A39}" type="pres">
      <dgm:prSet presAssocID="{8D273468-4525-497C-ABDA-18CB146BD08E}" presName="parentText" presStyleLbl="node1" presStyleIdx="1" presStyleCnt="6" custScaleX="104218" custScaleY="192323" custLinFactNeighborX="42512" custLinFactNeighborY="765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FE70B-1704-493A-8329-E981DCFED563}" type="pres">
      <dgm:prSet presAssocID="{8D273468-4525-497C-ABDA-18CB146BD08E}" presName="negativeSpace" presStyleCnt="0"/>
      <dgm:spPr/>
    </dgm:pt>
    <dgm:pt modelId="{4AC74751-A627-4325-A1D5-0274855D42E0}" type="pres">
      <dgm:prSet presAssocID="{8D273468-4525-497C-ABDA-18CB146BD08E}" presName="childText" presStyleLbl="conFgAcc1" presStyleIdx="1" presStyleCnt="6">
        <dgm:presLayoutVars>
          <dgm:bulletEnabled val="1"/>
        </dgm:presLayoutVars>
      </dgm:prSet>
      <dgm:spPr/>
    </dgm:pt>
    <dgm:pt modelId="{E9E2D895-2C20-49B0-B5F1-9864C1006CB6}" type="pres">
      <dgm:prSet presAssocID="{A0D324EB-7C7C-427D-BDD8-A2AF0D3EFB7C}" presName="spaceBetweenRectangles" presStyleCnt="0"/>
      <dgm:spPr/>
    </dgm:pt>
    <dgm:pt modelId="{7FD3E9CF-2112-4F58-BE05-2E45C94430BE}" type="pres">
      <dgm:prSet presAssocID="{CC1D99C3-1C6B-4CEA-8751-00ACC669F887}" presName="parentLin" presStyleCnt="0"/>
      <dgm:spPr/>
    </dgm:pt>
    <dgm:pt modelId="{9CC74FD6-6275-4428-90E7-AC83C106A346}" type="pres">
      <dgm:prSet presAssocID="{CC1D99C3-1C6B-4CEA-8751-00ACC669F88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FB009BE-3D75-4BE4-A4E7-85A9B6F20E5D}" type="pres">
      <dgm:prSet presAssocID="{CC1D99C3-1C6B-4CEA-8751-00ACC669F887}" presName="parentText" presStyleLbl="node1" presStyleIdx="2" presStyleCnt="6" custScaleX="104887" custScaleY="221455" custLinFactNeighborX="25012" custLinFactNeighborY="745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075F6-831D-4D3F-8711-BF6004C46559}" type="pres">
      <dgm:prSet presAssocID="{CC1D99C3-1C6B-4CEA-8751-00ACC669F887}" presName="negativeSpace" presStyleCnt="0"/>
      <dgm:spPr/>
    </dgm:pt>
    <dgm:pt modelId="{2E5146E8-693F-4EB3-B60C-E86E8C047B39}" type="pres">
      <dgm:prSet presAssocID="{CC1D99C3-1C6B-4CEA-8751-00ACC669F887}" presName="childText" presStyleLbl="conFgAcc1" presStyleIdx="2" presStyleCnt="6">
        <dgm:presLayoutVars>
          <dgm:bulletEnabled val="1"/>
        </dgm:presLayoutVars>
      </dgm:prSet>
      <dgm:spPr/>
    </dgm:pt>
    <dgm:pt modelId="{C0B03D2B-C48C-485B-AB8C-F0A26A1F3649}" type="pres">
      <dgm:prSet presAssocID="{B73D8675-3F87-4F49-937A-E42B5FB40242}" presName="spaceBetweenRectangles" presStyleCnt="0"/>
      <dgm:spPr/>
    </dgm:pt>
    <dgm:pt modelId="{D11A5F31-FF65-4C26-BA93-09CC10D25128}" type="pres">
      <dgm:prSet presAssocID="{13FA903B-933A-4CBF-88C0-53D6122ABA1A}" presName="parentLin" presStyleCnt="0"/>
      <dgm:spPr/>
    </dgm:pt>
    <dgm:pt modelId="{B098A845-DA37-4FC9-B4B0-71ED11614860}" type="pres">
      <dgm:prSet presAssocID="{13FA903B-933A-4CBF-88C0-53D6122ABA1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6278182E-6285-4955-B9B1-5DD917406835}" type="pres">
      <dgm:prSet presAssocID="{13FA903B-933A-4CBF-88C0-53D6122ABA1A}" presName="parentText" presStyleLbl="node1" presStyleIdx="3" presStyleCnt="6" custScaleX="107196" custScaleY="217028" custLinFactNeighborX="7513" custLinFactNeighborY="664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5E0BC-517F-4831-8EC4-537D6CA3E81F}" type="pres">
      <dgm:prSet presAssocID="{13FA903B-933A-4CBF-88C0-53D6122ABA1A}" presName="negativeSpace" presStyleCnt="0"/>
      <dgm:spPr/>
    </dgm:pt>
    <dgm:pt modelId="{6A82AE7F-02AA-4DDD-82C6-8960D54C9DBD}" type="pres">
      <dgm:prSet presAssocID="{13FA903B-933A-4CBF-88C0-53D6122ABA1A}" presName="childText" presStyleLbl="conFgAcc1" presStyleIdx="3" presStyleCnt="6">
        <dgm:presLayoutVars>
          <dgm:bulletEnabled val="1"/>
        </dgm:presLayoutVars>
      </dgm:prSet>
      <dgm:spPr/>
    </dgm:pt>
    <dgm:pt modelId="{F6518F93-31F4-474A-B575-51674D2C0924}" type="pres">
      <dgm:prSet presAssocID="{C1D75586-C45B-4566-BF26-5A6B1D03A3B3}" presName="spaceBetweenRectangles" presStyleCnt="0"/>
      <dgm:spPr/>
    </dgm:pt>
    <dgm:pt modelId="{146671EA-3503-4222-A4E6-C1810B700400}" type="pres">
      <dgm:prSet presAssocID="{96A6EAD4-ABCE-43F9-9B50-8074CC9BB6E9}" presName="parentLin" presStyleCnt="0"/>
      <dgm:spPr/>
    </dgm:pt>
    <dgm:pt modelId="{9635C62A-90EE-406C-A3CF-A39A53EBCD27}" type="pres">
      <dgm:prSet presAssocID="{96A6EAD4-ABCE-43F9-9B50-8074CC9BB6E9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AA58AE6-576E-4847-B7FD-3B5DE295E86B}" type="pres">
      <dgm:prSet presAssocID="{96A6EAD4-ABCE-43F9-9B50-8074CC9BB6E9}" presName="parentText" presStyleLbl="node1" presStyleIdx="4" presStyleCnt="6" custScaleX="106727" custScaleY="146674" custLinFactNeighborX="7512" custLinFactNeighborY="509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81674-C4A4-4539-B79E-98F55189597D}" type="pres">
      <dgm:prSet presAssocID="{96A6EAD4-ABCE-43F9-9B50-8074CC9BB6E9}" presName="negativeSpace" presStyleCnt="0"/>
      <dgm:spPr/>
    </dgm:pt>
    <dgm:pt modelId="{B786AEAD-4780-498F-9936-501E74DD471B}" type="pres">
      <dgm:prSet presAssocID="{96A6EAD4-ABCE-43F9-9B50-8074CC9BB6E9}" presName="childText" presStyleLbl="conFgAcc1" presStyleIdx="4" presStyleCnt="6">
        <dgm:presLayoutVars>
          <dgm:bulletEnabled val="1"/>
        </dgm:presLayoutVars>
      </dgm:prSet>
      <dgm:spPr/>
    </dgm:pt>
    <dgm:pt modelId="{1580BC03-9A07-4DB6-AE2F-67BAFFF5A246}" type="pres">
      <dgm:prSet presAssocID="{14A56238-C273-47BA-849E-6017E3038DCF}" presName="spaceBetweenRectangles" presStyleCnt="0"/>
      <dgm:spPr/>
    </dgm:pt>
    <dgm:pt modelId="{0BD4F72D-C4B4-45F8-87EB-A2BE5B10F845}" type="pres">
      <dgm:prSet presAssocID="{0E01B3F8-F150-4A5E-9BB7-F053069CB875}" presName="parentLin" presStyleCnt="0"/>
      <dgm:spPr/>
    </dgm:pt>
    <dgm:pt modelId="{068015CF-5665-47F4-93E6-76E6956F9641}" type="pres">
      <dgm:prSet presAssocID="{0E01B3F8-F150-4A5E-9BB7-F053069CB875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9960830-6414-4186-A38A-BADD17F69C14}" type="pres">
      <dgm:prSet presAssocID="{0E01B3F8-F150-4A5E-9BB7-F053069CB875}" presName="parentText" presStyleLbl="node1" presStyleIdx="5" presStyleCnt="6" custScaleX="108482" custScaleY="167934" custLinFactNeighborX="-9987" custLinFactNeighborY="482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4280C-58BD-480B-A545-63DA346BCBAB}" type="pres">
      <dgm:prSet presAssocID="{0E01B3F8-F150-4A5E-9BB7-F053069CB875}" presName="negativeSpace" presStyleCnt="0"/>
      <dgm:spPr/>
    </dgm:pt>
    <dgm:pt modelId="{1D36ACF1-CF87-41BC-9841-E1914B760F47}" type="pres">
      <dgm:prSet presAssocID="{0E01B3F8-F150-4A5E-9BB7-F053069CB87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79BAB84-A155-4AD7-94D8-12A4E569F48E}" srcId="{959764E2-BFD5-44F2-AAEE-6FBBA5BD3A53}" destId="{EDF7E491-55AA-4614-A03A-504AFBECEFBB}" srcOrd="0" destOrd="0" parTransId="{385EDCEA-DE65-417F-B7AA-7AFBDB6B5A56}" sibTransId="{AB2DF10F-6E4F-4F42-BE07-DAF470E57D8C}"/>
    <dgm:cxn modelId="{8101DE0E-D4EB-437F-AF5F-85432F880FF2}" srcId="{959764E2-BFD5-44F2-AAEE-6FBBA5BD3A53}" destId="{CC1D99C3-1C6B-4CEA-8751-00ACC669F887}" srcOrd="2" destOrd="0" parTransId="{2B965ED5-0011-4BBD-A318-939C7FB1A4E8}" sibTransId="{B73D8675-3F87-4F49-937A-E42B5FB40242}"/>
    <dgm:cxn modelId="{89395C96-8C18-47C3-BBE2-8287C4179ABC}" type="presOf" srcId="{959764E2-BFD5-44F2-AAEE-6FBBA5BD3A53}" destId="{A1ED9A4A-476F-4A3B-9201-AFB8775F46DA}" srcOrd="0" destOrd="0" presId="urn:microsoft.com/office/officeart/2005/8/layout/list1"/>
    <dgm:cxn modelId="{A9F86334-266C-4A08-9A5C-C00BECA01906}" type="presOf" srcId="{EDF7E491-55AA-4614-A03A-504AFBECEFBB}" destId="{F0D15A9B-C8BE-4842-8818-189C55632882}" srcOrd="1" destOrd="0" presId="urn:microsoft.com/office/officeart/2005/8/layout/list1"/>
    <dgm:cxn modelId="{5F7345D5-E9B6-44D8-9D1B-7CF85F78B8E4}" type="presOf" srcId="{13FA903B-933A-4CBF-88C0-53D6122ABA1A}" destId="{6278182E-6285-4955-B9B1-5DD917406835}" srcOrd="1" destOrd="0" presId="urn:microsoft.com/office/officeart/2005/8/layout/list1"/>
    <dgm:cxn modelId="{ECFE9905-9635-4501-96F8-EB523AEFE75B}" type="presOf" srcId="{CC1D99C3-1C6B-4CEA-8751-00ACC669F887}" destId="{9CC74FD6-6275-4428-90E7-AC83C106A346}" srcOrd="0" destOrd="0" presId="urn:microsoft.com/office/officeart/2005/8/layout/list1"/>
    <dgm:cxn modelId="{B9844580-ECF6-49A7-B82F-10776A0D0FBA}" type="presOf" srcId="{EDF7E491-55AA-4614-A03A-504AFBECEFBB}" destId="{6250EEED-215B-456F-8D21-4B3A70090D33}" srcOrd="0" destOrd="0" presId="urn:microsoft.com/office/officeart/2005/8/layout/list1"/>
    <dgm:cxn modelId="{38EC8DE5-F42D-4B2D-B6B9-72CD7F95FADA}" srcId="{959764E2-BFD5-44F2-AAEE-6FBBA5BD3A53}" destId="{13FA903B-933A-4CBF-88C0-53D6122ABA1A}" srcOrd="3" destOrd="0" parTransId="{60E03659-4ABC-46BA-9CC3-B1240C49FF1B}" sibTransId="{C1D75586-C45B-4566-BF26-5A6B1D03A3B3}"/>
    <dgm:cxn modelId="{8B1B8B23-66FD-479A-B813-D35FFC72738B}" type="presOf" srcId="{8D273468-4525-497C-ABDA-18CB146BD08E}" destId="{251A58C4-C2F1-4DD8-8B17-C4C929EBBA8C}" srcOrd="0" destOrd="0" presId="urn:microsoft.com/office/officeart/2005/8/layout/list1"/>
    <dgm:cxn modelId="{185C69E9-3EDA-4CF4-9C67-A4B967B7EE5C}" type="presOf" srcId="{CC1D99C3-1C6B-4CEA-8751-00ACC669F887}" destId="{CFB009BE-3D75-4BE4-A4E7-85A9B6F20E5D}" srcOrd="1" destOrd="0" presId="urn:microsoft.com/office/officeart/2005/8/layout/list1"/>
    <dgm:cxn modelId="{78893C9D-39EC-48D7-B898-001749211292}" srcId="{959764E2-BFD5-44F2-AAEE-6FBBA5BD3A53}" destId="{0E01B3F8-F150-4A5E-9BB7-F053069CB875}" srcOrd="5" destOrd="0" parTransId="{400AAB55-7FC7-445A-B018-6514AE5E9551}" sibTransId="{94B37CE8-704E-4BE5-A10D-C4E6EF42994C}"/>
    <dgm:cxn modelId="{9EAD5954-E20E-4A12-940F-4E943A9EEF5F}" type="presOf" srcId="{0E01B3F8-F150-4A5E-9BB7-F053069CB875}" destId="{068015CF-5665-47F4-93E6-76E6956F9641}" srcOrd="0" destOrd="0" presId="urn:microsoft.com/office/officeart/2005/8/layout/list1"/>
    <dgm:cxn modelId="{F2BB2C14-E6DE-481F-B5FA-629C0DA24743}" srcId="{959764E2-BFD5-44F2-AAEE-6FBBA5BD3A53}" destId="{96A6EAD4-ABCE-43F9-9B50-8074CC9BB6E9}" srcOrd="4" destOrd="0" parTransId="{6922FBFE-F6EF-468F-8BE0-FE590061879A}" sibTransId="{14A56238-C273-47BA-849E-6017E3038DCF}"/>
    <dgm:cxn modelId="{2152E8B8-506A-4D7B-BD2B-00D5A06D8C79}" srcId="{959764E2-BFD5-44F2-AAEE-6FBBA5BD3A53}" destId="{8D273468-4525-497C-ABDA-18CB146BD08E}" srcOrd="1" destOrd="0" parTransId="{AB1D6AE9-41F5-4ECA-9C80-453FCB3B7D78}" sibTransId="{A0D324EB-7C7C-427D-BDD8-A2AF0D3EFB7C}"/>
    <dgm:cxn modelId="{B319331D-8932-4740-8426-8D5F8FDB2A6E}" type="presOf" srcId="{0E01B3F8-F150-4A5E-9BB7-F053069CB875}" destId="{69960830-6414-4186-A38A-BADD17F69C14}" srcOrd="1" destOrd="0" presId="urn:microsoft.com/office/officeart/2005/8/layout/list1"/>
    <dgm:cxn modelId="{BA9870BC-90A4-4FED-8F72-A75045A787E5}" type="presOf" srcId="{96A6EAD4-ABCE-43F9-9B50-8074CC9BB6E9}" destId="{9635C62A-90EE-406C-A3CF-A39A53EBCD27}" srcOrd="0" destOrd="0" presId="urn:microsoft.com/office/officeart/2005/8/layout/list1"/>
    <dgm:cxn modelId="{3E4F55B0-47F5-4EBB-9633-396547CA44A4}" type="presOf" srcId="{13FA903B-933A-4CBF-88C0-53D6122ABA1A}" destId="{B098A845-DA37-4FC9-B4B0-71ED11614860}" srcOrd="0" destOrd="0" presId="urn:microsoft.com/office/officeart/2005/8/layout/list1"/>
    <dgm:cxn modelId="{19FEDEEF-8100-4320-82B9-FF013F9F23B3}" type="presOf" srcId="{96A6EAD4-ABCE-43F9-9B50-8074CC9BB6E9}" destId="{9AA58AE6-576E-4847-B7FD-3B5DE295E86B}" srcOrd="1" destOrd="0" presId="urn:microsoft.com/office/officeart/2005/8/layout/list1"/>
    <dgm:cxn modelId="{808F1911-442E-4BAF-8E97-505AFDCBEB6A}" type="presOf" srcId="{8D273468-4525-497C-ABDA-18CB146BD08E}" destId="{C0807E88-F9A5-4E92-851F-6D6F4D069A39}" srcOrd="1" destOrd="0" presId="urn:microsoft.com/office/officeart/2005/8/layout/list1"/>
    <dgm:cxn modelId="{C03F7DB9-CC29-419A-A0C7-CC62C17E737C}" type="presParOf" srcId="{A1ED9A4A-476F-4A3B-9201-AFB8775F46DA}" destId="{87DE0929-E15A-4CBE-BCE8-194FE9F93A04}" srcOrd="0" destOrd="0" presId="urn:microsoft.com/office/officeart/2005/8/layout/list1"/>
    <dgm:cxn modelId="{4B828FF0-117A-4B81-A924-A2172C4F9422}" type="presParOf" srcId="{87DE0929-E15A-4CBE-BCE8-194FE9F93A04}" destId="{6250EEED-215B-456F-8D21-4B3A70090D33}" srcOrd="0" destOrd="0" presId="urn:microsoft.com/office/officeart/2005/8/layout/list1"/>
    <dgm:cxn modelId="{C99D2403-47D9-432B-B3B4-E0DCFFA9274C}" type="presParOf" srcId="{87DE0929-E15A-4CBE-BCE8-194FE9F93A04}" destId="{F0D15A9B-C8BE-4842-8818-189C55632882}" srcOrd="1" destOrd="0" presId="urn:microsoft.com/office/officeart/2005/8/layout/list1"/>
    <dgm:cxn modelId="{B7141934-08DA-4408-831B-F0B8765BF53A}" type="presParOf" srcId="{A1ED9A4A-476F-4A3B-9201-AFB8775F46DA}" destId="{0FE3CC4D-BB9D-4290-A0D6-C865D5D76008}" srcOrd="1" destOrd="0" presId="urn:microsoft.com/office/officeart/2005/8/layout/list1"/>
    <dgm:cxn modelId="{A4AEC465-2DC0-4982-AE95-13DB8510BAFB}" type="presParOf" srcId="{A1ED9A4A-476F-4A3B-9201-AFB8775F46DA}" destId="{90786543-A684-4E36-B625-9B0AFFB8EFAF}" srcOrd="2" destOrd="0" presId="urn:microsoft.com/office/officeart/2005/8/layout/list1"/>
    <dgm:cxn modelId="{A1B1D4CB-0A94-4D44-BEF3-D190BC436F1B}" type="presParOf" srcId="{A1ED9A4A-476F-4A3B-9201-AFB8775F46DA}" destId="{0B45E723-4705-40AF-AE2E-2456CE26489D}" srcOrd="3" destOrd="0" presId="urn:microsoft.com/office/officeart/2005/8/layout/list1"/>
    <dgm:cxn modelId="{D394AE21-3D8A-4359-B51A-1AD70897C365}" type="presParOf" srcId="{A1ED9A4A-476F-4A3B-9201-AFB8775F46DA}" destId="{59A04FBC-7DF7-492F-8E85-9A32DD001984}" srcOrd="4" destOrd="0" presId="urn:microsoft.com/office/officeart/2005/8/layout/list1"/>
    <dgm:cxn modelId="{46AF4197-7CD4-4CD8-BEED-6EF40283D1B2}" type="presParOf" srcId="{59A04FBC-7DF7-492F-8E85-9A32DD001984}" destId="{251A58C4-C2F1-4DD8-8B17-C4C929EBBA8C}" srcOrd="0" destOrd="0" presId="urn:microsoft.com/office/officeart/2005/8/layout/list1"/>
    <dgm:cxn modelId="{C3DF5918-0622-4DA0-9F15-E362B06E1322}" type="presParOf" srcId="{59A04FBC-7DF7-492F-8E85-9A32DD001984}" destId="{C0807E88-F9A5-4E92-851F-6D6F4D069A39}" srcOrd="1" destOrd="0" presId="urn:microsoft.com/office/officeart/2005/8/layout/list1"/>
    <dgm:cxn modelId="{07AE41A8-2FC2-44A6-90EE-D580BD9C0324}" type="presParOf" srcId="{A1ED9A4A-476F-4A3B-9201-AFB8775F46DA}" destId="{F77FE70B-1704-493A-8329-E981DCFED563}" srcOrd="5" destOrd="0" presId="urn:microsoft.com/office/officeart/2005/8/layout/list1"/>
    <dgm:cxn modelId="{F55BBBC9-DD6F-4024-BCE9-B2162C02ADFB}" type="presParOf" srcId="{A1ED9A4A-476F-4A3B-9201-AFB8775F46DA}" destId="{4AC74751-A627-4325-A1D5-0274855D42E0}" srcOrd="6" destOrd="0" presId="urn:microsoft.com/office/officeart/2005/8/layout/list1"/>
    <dgm:cxn modelId="{176A7851-9CEB-4BB3-B631-08DB3ECD875C}" type="presParOf" srcId="{A1ED9A4A-476F-4A3B-9201-AFB8775F46DA}" destId="{E9E2D895-2C20-49B0-B5F1-9864C1006CB6}" srcOrd="7" destOrd="0" presId="urn:microsoft.com/office/officeart/2005/8/layout/list1"/>
    <dgm:cxn modelId="{CA86A2A5-93A0-41BD-8960-1C8A87F56384}" type="presParOf" srcId="{A1ED9A4A-476F-4A3B-9201-AFB8775F46DA}" destId="{7FD3E9CF-2112-4F58-BE05-2E45C94430BE}" srcOrd="8" destOrd="0" presId="urn:microsoft.com/office/officeart/2005/8/layout/list1"/>
    <dgm:cxn modelId="{B1232A5D-2AFC-4339-9EE8-4D893438DD0A}" type="presParOf" srcId="{7FD3E9CF-2112-4F58-BE05-2E45C94430BE}" destId="{9CC74FD6-6275-4428-90E7-AC83C106A346}" srcOrd="0" destOrd="0" presId="urn:microsoft.com/office/officeart/2005/8/layout/list1"/>
    <dgm:cxn modelId="{C6D3BEDC-0774-4253-963B-B3252ADADA40}" type="presParOf" srcId="{7FD3E9CF-2112-4F58-BE05-2E45C94430BE}" destId="{CFB009BE-3D75-4BE4-A4E7-85A9B6F20E5D}" srcOrd="1" destOrd="0" presId="urn:microsoft.com/office/officeart/2005/8/layout/list1"/>
    <dgm:cxn modelId="{B7C2A892-1804-4D39-B523-D0D37A826582}" type="presParOf" srcId="{A1ED9A4A-476F-4A3B-9201-AFB8775F46DA}" destId="{52A075F6-831D-4D3F-8711-BF6004C46559}" srcOrd="9" destOrd="0" presId="urn:microsoft.com/office/officeart/2005/8/layout/list1"/>
    <dgm:cxn modelId="{F7E74930-2C14-4BDA-9AA2-807858DE921E}" type="presParOf" srcId="{A1ED9A4A-476F-4A3B-9201-AFB8775F46DA}" destId="{2E5146E8-693F-4EB3-B60C-E86E8C047B39}" srcOrd="10" destOrd="0" presId="urn:microsoft.com/office/officeart/2005/8/layout/list1"/>
    <dgm:cxn modelId="{BCF69E53-9FB5-4EA0-8C3E-5AA7A75C8A70}" type="presParOf" srcId="{A1ED9A4A-476F-4A3B-9201-AFB8775F46DA}" destId="{C0B03D2B-C48C-485B-AB8C-F0A26A1F3649}" srcOrd="11" destOrd="0" presId="urn:microsoft.com/office/officeart/2005/8/layout/list1"/>
    <dgm:cxn modelId="{CE707A3F-B77F-4AF0-B54C-0F22E4C1808B}" type="presParOf" srcId="{A1ED9A4A-476F-4A3B-9201-AFB8775F46DA}" destId="{D11A5F31-FF65-4C26-BA93-09CC10D25128}" srcOrd="12" destOrd="0" presId="urn:microsoft.com/office/officeart/2005/8/layout/list1"/>
    <dgm:cxn modelId="{C24F7079-3FD6-449D-8DBC-D5E295C1B12A}" type="presParOf" srcId="{D11A5F31-FF65-4C26-BA93-09CC10D25128}" destId="{B098A845-DA37-4FC9-B4B0-71ED11614860}" srcOrd="0" destOrd="0" presId="urn:microsoft.com/office/officeart/2005/8/layout/list1"/>
    <dgm:cxn modelId="{A100C097-1FE1-4348-9FBC-F1ACAAC6BA24}" type="presParOf" srcId="{D11A5F31-FF65-4C26-BA93-09CC10D25128}" destId="{6278182E-6285-4955-B9B1-5DD917406835}" srcOrd="1" destOrd="0" presId="urn:microsoft.com/office/officeart/2005/8/layout/list1"/>
    <dgm:cxn modelId="{214E4B61-BEA9-4A64-B8D8-8964C0094FDE}" type="presParOf" srcId="{A1ED9A4A-476F-4A3B-9201-AFB8775F46DA}" destId="{DB85E0BC-517F-4831-8EC4-537D6CA3E81F}" srcOrd="13" destOrd="0" presId="urn:microsoft.com/office/officeart/2005/8/layout/list1"/>
    <dgm:cxn modelId="{929D7D3E-F3C2-4508-9B16-E917EAB1C863}" type="presParOf" srcId="{A1ED9A4A-476F-4A3B-9201-AFB8775F46DA}" destId="{6A82AE7F-02AA-4DDD-82C6-8960D54C9DBD}" srcOrd="14" destOrd="0" presId="urn:microsoft.com/office/officeart/2005/8/layout/list1"/>
    <dgm:cxn modelId="{D5FAB838-DAB2-44B9-B4AF-6FCD942078A7}" type="presParOf" srcId="{A1ED9A4A-476F-4A3B-9201-AFB8775F46DA}" destId="{F6518F93-31F4-474A-B575-51674D2C0924}" srcOrd="15" destOrd="0" presId="urn:microsoft.com/office/officeart/2005/8/layout/list1"/>
    <dgm:cxn modelId="{DF5E1810-5D73-4C9C-AEE6-04AA4AD4C3F7}" type="presParOf" srcId="{A1ED9A4A-476F-4A3B-9201-AFB8775F46DA}" destId="{146671EA-3503-4222-A4E6-C1810B700400}" srcOrd="16" destOrd="0" presId="urn:microsoft.com/office/officeart/2005/8/layout/list1"/>
    <dgm:cxn modelId="{573A1204-528D-42C9-9EDF-DFF77C4FF97D}" type="presParOf" srcId="{146671EA-3503-4222-A4E6-C1810B700400}" destId="{9635C62A-90EE-406C-A3CF-A39A53EBCD27}" srcOrd="0" destOrd="0" presId="urn:microsoft.com/office/officeart/2005/8/layout/list1"/>
    <dgm:cxn modelId="{50E30061-44EA-47AE-884C-072885F66029}" type="presParOf" srcId="{146671EA-3503-4222-A4E6-C1810B700400}" destId="{9AA58AE6-576E-4847-B7FD-3B5DE295E86B}" srcOrd="1" destOrd="0" presId="urn:microsoft.com/office/officeart/2005/8/layout/list1"/>
    <dgm:cxn modelId="{B6DA85CA-504E-44DE-871A-44B9F677C09B}" type="presParOf" srcId="{A1ED9A4A-476F-4A3B-9201-AFB8775F46DA}" destId="{23381674-C4A4-4539-B79E-98F55189597D}" srcOrd="17" destOrd="0" presId="urn:microsoft.com/office/officeart/2005/8/layout/list1"/>
    <dgm:cxn modelId="{7DF3DC2C-6C3E-4707-9941-D13FF7793B3C}" type="presParOf" srcId="{A1ED9A4A-476F-4A3B-9201-AFB8775F46DA}" destId="{B786AEAD-4780-498F-9936-501E74DD471B}" srcOrd="18" destOrd="0" presId="urn:microsoft.com/office/officeart/2005/8/layout/list1"/>
    <dgm:cxn modelId="{A5F67663-C068-4F54-9101-7A4D3E47CEB2}" type="presParOf" srcId="{A1ED9A4A-476F-4A3B-9201-AFB8775F46DA}" destId="{1580BC03-9A07-4DB6-AE2F-67BAFFF5A246}" srcOrd="19" destOrd="0" presId="urn:microsoft.com/office/officeart/2005/8/layout/list1"/>
    <dgm:cxn modelId="{1AC3F81B-97F6-4056-A91D-E24347454C0C}" type="presParOf" srcId="{A1ED9A4A-476F-4A3B-9201-AFB8775F46DA}" destId="{0BD4F72D-C4B4-45F8-87EB-A2BE5B10F845}" srcOrd="20" destOrd="0" presId="urn:microsoft.com/office/officeart/2005/8/layout/list1"/>
    <dgm:cxn modelId="{1D53741C-4DCB-4567-8F62-24CA0DBF345C}" type="presParOf" srcId="{0BD4F72D-C4B4-45F8-87EB-A2BE5B10F845}" destId="{068015CF-5665-47F4-93E6-76E6956F9641}" srcOrd="0" destOrd="0" presId="urn:microsoft.com/office/officeart/2005/8/layout/list1"/>
    <dgm:cxn modelId="{94B2A667-8171-4DB9-9276-CACAC4515180}" type="presParOf" srcId="{0BD4F72D-C4B4-45F8-87EB-A2BE5B10F845}" destId="{69960830-6414-4186-A38A-BADD17F69C14}" srcOrd="1" destOrd="0" presId="urn:microsoft.com/office/officeart/2005/8/layout/list1"/>
    <dgm:cxn modelId="{43522074-D3CB-4456-87B7-4733A016C7F8}" type="presParOf" srcId="{A1ED9A4A-476F-4A3B-9201-AFB8775F46DA}" destId="{E5E4280C-58BD-480B-A545-63DA346BCBAB}" srcOrd="21" destOrd="0" presId="urn:microsoft.com/office/officeart/2005/8/layout/list1"/>
    <dgm:cxn modelId="{06CB5D78-8418-4BE6-B10C-AC6F4FC37364}" type="presParOf" srcId="{A1ED9A4A-476F-4A3B-9201-AFB8775F46DA}" destId="{1D36ACF1-CF87-41BC-9841-E1914B760F4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C161C-C4F8-43E1-9D8B-65FBB51CF1FA}">
      <dsp:nvSpPr>
        <dsp:cNvPr id="0" name=""/>
        <dsp:cNvSpPr/>
      </dsp:nvSpPr>
      <dsp:spPr>
        <a:xfrm>
          <a:off x="-5003839" y="-766663"/>
          <a:ext cx="5959276" cy="5959276"/>
        </a:xfrm>
        <a:prstGeom prst="blockArc">
          <a:avLst>
            <a:gd name="adj1" fmla="val 18900000"/>
            <a:gd name="adj2" fmla="val 2700000"/>
            <a:gd name="adj3" fmla="val 36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5DCCB-DB76-4521-8CAA-1475EE9523BB}">
      <dsp:nvSpPr>
        <dsp:cNvPr id="0" name=""/>
        <dsp:cNvSpPr/>
      </dsp:nvSpPr>
      <dsp:spPr>
        <a:xfrm>
          <a:off x="614496" y="442595"/>
          <a:ext cx="7173200" cy="8851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26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Положений послания Президента РФ Федеральному Собранию РФ, определяющих бюджетную политику в РФ</a:t>
          </a:r>
          <a:endParaRPr lang="ru-RU" sz="2000" i="1" kern="1200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sp:txBody>
      <dsp:txXfrm>
        <a:off x="614496" y="442595"/>
        <a:ext cx="7173200" cy="885190"/>
      </dsp:txXfrm>
    </dsp:sp>
    <dsp:sp modelId="{CDAB9004-3E5F-4A71-82E6-370C8AE91BA6}">
      <dsp:nvSpPr>
        <dsp:cNvPr id="0" name=""/>
        <dsp:cNvSpPr/>
      </dsp:nvSpPr>
      <dsp:spPr>
        <a:xfrm>
          <a:off x="71808" y="360637"/>
          <a:ext cx="1106487" cy="1106487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AEBBC-E992-401B-B1BC-85F28CFC17C1}">
      <dsp:nvSpPr>
        <dsp:cNvPr id="0" name=""/>
        <dsp:cNvSpPr/>
      </dsp:nvSpPr>
      <dsp:spPr>
        <a:xfrm>
          <a:off x="936263" y="1770380"/>
          <a:ext cx="6851433" cy="885190"/>
        </a:xfrm>
        <a:prstGeom prst="rect">
          <a:avLst/>
        </a:prstGeom>
        <a:solidFill>
          <a:schemeClr val="accent5">
            <a:hueOff val="8842340"/>
            <a:satOff val="-35925"/>
            <a:lumOff val="-7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26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Основных направлений бюджетной и налоговой политики Треневского сельского поселения</a:t>
          </a:r>
          <a:endParaRPr lang="ru-RU" sz="2000" i="1" kern="1200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sp:txBody>
      <dsp:txXfrm>
        <a:off x="936263" y="1770380"/>
        <a:ext cx="6851433" cy="885190"/>
      </dsp:txXfrm>
    </dsp:sp>
    <dsp:sp modelId="{CD81AD6A-58BC-417E-A3A0-8893B9A480B4}">
      <dsp:nvSpPr>
        <dsp:cNvPr id="0" name=""/>
        <dsp:cNvSpPr/>
      </dsp:nvSpPr>
      <dsp:spPr>
        <a:xfrm>
          <a:off x="383019" y="1659731"/>
          <a:ext cx="1106487" cy="1106487"/>
        </a:xfrm>
        <a:prstGeom prst="ellipse">
          <a:avLst/>
        </a:prstGeom>
        <a:solidFill>
          <a:srgbClr val="33CCFF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CBEE8949-9E11-4D56-A006-4E5DD9195320}">
      <dsp:nvSpPr>
        <dsp:cNvPr id="0" name=""/>
        <dsp:cNvSpPr/>
      </dsp:nvSpPr>
      <dsp:spPr>
        <a:xfrm>
          <a:off x="614496" y="3098165"/>
          <a:ext cx="7173200" cy="885190"/>
        </a:xfrm>
        <a:prstGeom prst="rect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26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«Майских»  указов Президента РФ</a:t>
          </a:r>
          <a:endParaRPr lang="ru-RU" sz="2000" i="1" kern="1200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sp:txBody>
      <dsp:txXfrm>
        <a:off x="614496" y="3098165"/>
        <a:ext cx="7173200" cy="885190"/>
      </dsp:txXfrm>
    </dsp:sp>
    <dsp:sp modelId="{62A74CA3-A55D-49EE-8E11-11362040154C}">
      <dsp:nvSpPr>
        <dsp:cNvPr id="0" name=""/>
        <dsp:cNvSpPr/>
      </dsp:nvSpPr>
      <dsp:spPr>
        <a:xfrm>
          <a:off x="61253" y="2987516"/>
          <a:ext cx="1106487" cy="110648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86543-A684-4E36-B625-9B0AFFB8EFAF}">
      <dsp:nvSpPr>
        <dsp:cNvPr id="0" name=""/>
        <dsp:cNvSpPr/>
      </dsp:nvSpPr>
      <dsp:spPr>
        <a:xfrm>
          <a:off x="0" y="636447"/>
          <a:ext cx="82295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15A9B-C8BE-4842-8818-189C55632882}">
      <dsp:nvSpPr>
        <dsp:cNvPr id="0" name=""/>
        <dsp:cNvSpPr/>
      </dsp:nvSpPr>
      <dsp:spPr>
        <a:xfrm>
          <a:off x="658417" y="388639"/>
          <a:ext cx="5887340" cy="5616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Укрепление налогового потенциала, увеличение собираемости налогов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685834" y="416056"/>
        <a:ext cx="5832506" cy="506810"/>
      </dsp:txXfrm>
    </dsp:sp>
    <dsp:sp modelId="{4AC74751-A627-4325-A1D5-0274855D42E0}">
      <dsp:nvSpPr>
        <dsp:cNvPr id="0" name=""/>
        <dsp:cNvSpPr/>
      </dsp:nvSpPr>
      <dsp:spPr>
        <a:xfrm>
          <a:off x="0" y="1278710"/>
          <a:ext cx="82295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536936"/>
              <a:satOff val="-14370"/>
              <a:lumOff val="-3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807E88-F9A5-4E92-851F-6D6F4D069A39}">
      <dsp:nvSpPr>
        <dsp:cNvPr id="0" name=""/>
        <dsp:cNvSpPr/>
      </dsp:nvSpPr>
      <dsp:spPr>
        <a:xfrm>
          <a:off x="586408" y="1084645"/>
          <a:ext cx="6003707" cy="567737"/>
        </a:xfrm>
        <a:prstGeom prst="roundRect">
          <a:avLst/>
        </a:prstGeom>
        <a:solidFill>
          <a:schemeClr val="accent5">
            <a:hueOff val="3536936"/>
            <a:satOff val="-14370"/>
            <a:lumOff val="-3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Оценка эффективности налоговых льгот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614123" y="1112360"/>
        <a:ext cx="5948277" cy="512307"/>
      </dsp:txXfrm>
    </dsp:sp>
    <dsp:sp modelId="{2E5146E8-693F-4EB3-B60C-E86E8C047B39}">
      <dsp:nvSpPr>
        <dsp:cNvPr id="0" name=""/>
        <dsp:cNvSpPr/>
      </dsp:nvSpPr>
      <dsp:spPr>
        <a:xfrm>
          <a:off x="0" y="2090845"/>
          <a:ext cx="82295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073872"/>
              <a:satOff val="-28740"/>
              <a:lumOff val="-6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009BE-3D75-4BE4-A4E7-85A9B6F20E5D}">
      <dsp:nvSpPr>
        <dsp:cNvPr id="0" name=""/>
        <dsp:cNvSpPr/>
      </dsp:nvSpPr>
      <dsp:spPr>
        <a:xfrm>
          <a:off x="514399" y="1804722"/>
          <a:ext cx="6042246" cy="653735"/>
        </a:xfrm>
        <a:prstGeom prst="roundRect">
          <a:avLst/>
        </a:prstGeom>
        <a:solidFill>
          <a:schemeClr val="accent5">
            <a:hueOff val="7073872"/>
            <a:satOff val="-28740"/>
            <a:lumOff val="-6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Реализация «майских» указов Президента РФ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546312" y="1836635"/>
        <a:ext cx="5978420" cy="589909"/>
      </dsp:txXfrm>
    </dsp:sp>
    <dsp:sp modelId="{6A82AE7F-02AA-4DDD-82C6-8960D54C9DBD}">
      <dsp:nvSpPr>
        <dsp:cNvPr id="0" name=""/>
        <dsp:cNvSpPr/>
      </dsp:nvSpPr>
      <dsp:spPr>
        <a:xfrm>
          <a:off x="0" y="2889912"/>
          <a:ext cx="82295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0610808"/>
              <a:satOff val="-43111"/>
              <a:lumOff val="-9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8182E-6285-4955-B9B1-5DD917406835}">
      <dsp:nvSpPr>
        <dsp:cNvPr id="0" name=""/>
        <dsp:cNvSpPr/>
      </dsp:nvSpPr>
      <dsp:spPr>
        <a:xfrm>
          <a:off x="442394" y="2593147"/>
          <a:ext cx="6175261" cy="640666"/>
        </a:xfrm>
        <a:prstGeom prst="roundRect">
          <a:avLst/>
        </a:prstGeom>
        <a:solidFill>
          <a:schemeClr val="accent5">
            <a:hueOff val="10610808"/>
            <a:satOff val="-43111"/>
            <a:lumOff val="-95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Повышение эффективности бюджетных расходов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473669" y="2624422"/>
        <a:ext cx="6112711" cy="578116"/>
      </dsp:txXfrm>
    </dsp:sp>
    <dsp:sp modelId="{B786AEAD-4780-498F-9936-501E74DD471B}">
      <dsp:nvSpPr>
        <dsp:cNvPr id="0" name=""/>
        <dsp:cNvSpPr/>
      </dsp:nvSpPr>
      <dsp:spPr>
        <a:xfrm>
          <a:off x="0" y="3481293"/>
          <a:ext cx="82295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147744"/>
              <a:satOff val="-57481"/>
              <a:lumOff val="-12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58AE6-576E-4847-B7FD-3B5DE295E86B}">
      <dsp:nvSpPr>
        <dsp:cNvPr id="0" name=""/>
        <dsp:cNvSpPr/>
      </dsp:nvSpPr>
      <dsp:spPr>
        <a:xfrm>
          <a:off x="442390" y="3346372"/>
          <a:ext cx="6148243" cy="432981"/>
        </a:xfrm>
        <a:prstGeom prst="roundRect">
          <a:avLst/>
        </a:prstGeom>
        <a:solidFill>
          <a:schemeClr val="accent5">
            <a:hueOff val="14147744"/>
            <a:satOff val="-57481"/>
            <a:lumOff val="-12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Обеспечение сбалансированности местных бюджетов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463526" y="3367508"/>
        <a:ext cx="6105971" cy="390709"/>
      </dsp:txXfrm>
    </dsp:sp>
    <dsp:sp modelId="{1D36ACF1-CF87-41BC-9841-E1914B760F47}">
      <dsp:nvSpPr>
        <dsp:cNvPr id="0" name=""/>
        <dsp:cNvSpPr/>
      </dsp:nvSpPr>
      <dsp:spPr>
        <a:xfrm>
          <a:off x="0" y="4135434"/>
          <a:ext cx="82295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7684680"/>
              <a:satOff val="-71851"/>
              <a:lumOff val="-1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960830-6414-4186-A38A-BADD17F69C14}">
      <dsp:nvSpPr>
        <dsp:cNvPr id="0" name=""/>
        <dsp:cNvSpPr/>
      </dsp:nvSpPr>
      <dsp:spPr>
        <a:xfrm>
          <a:off x="370385" y="3929780"/>
          <a:ext cx="6249344" cy="495741"/>
        </a:xfrm>
        <a:prstGeom prst="roundRect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Соблюдение взвешенной долговой политики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394585" y="3953980"/>
        <a:ext cx="6200944" cy="447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0.67275</cdr:x>
      <cdr:y>0.44734</cdr:y>
    </cdr:from>
    <cdr:to>
      <cdr:x>0.74053</cdr:x>
      <cdr:y>0.54437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5294039" y="2107753"/>
          <a:ext cx="533377" cy="457177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chemeClr val="tx1">
              <a:lumMod val="85000"/>
              <a:lumOff val="15000"/>
            </a:schemeClr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0.54946</cdr:x>
      <cdr:y>0.48016</cdr:y>
    </cdr:from>
    <cdr:to>
      <cdr:x>0.6377</cdr:x>
      <cdr:y>0.5523</cdr:y>
    </cdr:to>
    <cdr:sp macro="" textlink="">
      <cdr:nvSpPr>
        <cdr:cNvPr id="6" name="TextBox 5"/>
        <cdr:cNvSpPr txBox="1"/>
      </cdr:nvSpPr>
      <cdr:spPr>
        <a:xfrm xmlns:a="http://schemas.openxmlformats.org/drawingml/2006/main" rot="19738964">
          <a:off x="4323858" y="2262358"/>
          <a:ext cx="694381" cy="339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109,8%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0.20776</cdr:x>
      <cdr:y>0.35872</cdr:y>
    </cdr:from>
    <cdr:to>
      <cdr:x>0.24151</cdr:x>
      <cdr:y>0.47873</cdr:y>
    </cdr:to>
    <cdr:sp macro="" textlink="">
      <cdr:nvSpPr>
        <cdr:cNvPr id="8" name="TextBox 7"/>
        <cdr:cNvSpPr txBox="1"/>
      </cdr:nvSpPr>
      <cdr:spPr>
        <a:xfrm xmlns:a="http://schemas.openxmlformats.org/drawingml/2006/main" rot="2816001">
          <a:off x="1484961" y="1840137"/>
          <a:ext cx="565451" cy="2655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88,3%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0.18777</cdr:x>
      <cdr:y>0.41678</cdr:y>
    </cdr:from>
    <cdr:to>
      <cdr:x>0.24355</cdr:x>
      <cdr:y>0.51678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1477615" y="1963737"/>
          <a:ext cx="438946" cy="471170"/>
        </a:xfrm>
        <a:prstGeom xmlns:a="http://schemas.openxmlformats.org/drawingml/2006/main" prst="straightConnector1">
          <a:avLst/>
        </a:prstGeom>
        <a:ln xmlns:a="http://schemas.openxmlformats.org/drawingml/2006/main" w="28575">
          <a:prstDash val="sysDash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0.31588</cdr:x>
      <cdr:y>0.46263</cdr:y>
    </cdr:from>
    <cdr:to>
      <cdr:x>0.3876</cdr:x>
      <cdr:y>0.54572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2485727" y="2179761"/>
          <a:ext cx="564381" cy="39149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0.43484</cdr:x>
      <cdr:y>0.49319</cdr:y>
    </cdr:from>
    <cdr:to>
      <cdr:x>0.49591</cdr:x>
      <cdr:y>0.5934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>
          <a:off x="3421831" y="2323777"/>
          <a:ext cx="480575" cy="47216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0.56294</cdr:x>
      <cdr:y>0.53904</cdr:y>
    </cdr:from>
    <cdr:to>
      <cdr:x>0.64693</cdr:x>
      <cdr:y>0.61348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4429943" y="2539801"/>
          <a:ext cx="660937" cy="35073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0.32094</cdr:x>
      <cdr:y>0.42216</cdr:y>
    </cdr:from>
    <cdr:to>
      <cdr:x>0.37459</cdr:x>
      <cdr:y>0.47995</cdr:y>
    </cdr:to>
    <cdr:sp macro="" textlink="">
      <cdr:nvSpPr>
        <cdr:cNvPr id="14" name="TextBox 1"/>
        <cdr:cNvSpPr txBox="1"/>
      </cdr:nvSpPr>
      <cdr:spPr>
        <a:xfrm xmlns:a="http://schemas.openxmlformats.org/drawingml/2006/main" rot="2133304">
          <a:off x="2525536" y="1989093"/>
          <a:ext cx="422185" cy="27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94,9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0.43713</cdr:x>
      <cdr:y>0.46443</cdr:y>
    </cdr:from>
    <cdr:to>
      <cdr:x>0.50899</cdr:x>
      <cdr:y>0.5208</cdr:y>
    </cdr:to>
    <cdr:sp macro="" textlink="">
      <cdr:nvSpPr>
        <cdr:cNvPr id="15" name="TextBox 1"/>
        <cdr:cNvSpPr txBox="1"/>
      </cdr:nvSpPr>
      <cdr:spPr>
        <a:xfrm xmlns:a="http://schemas.openxmlformats.org/drawingml/2006/main" rot="2449078">
          <a:off x="3439871" y="2188263"/>
          <a:ext cx="565483" cy="265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93,3%</a:t>
          </a:r>
        </a:p>
        <a:p xmlns:a="http://schemas.openxmlformats.org/drawingml/2006/main">
          <a:pPr algn="ctr"/>
          <a:endParaRPr lang="ru-RU" sz="1100" dirty="0"/>
        </a:p>
      </cdr:txBody>
    </cdr:sp>
  </cdr:relSizeAnchor>
  <cdr:relSizeAnchor xmlns:cdr="http://schemas.openxmlformats.org/drawingml/2006/chartDrawing">
    <cdr:from>
      <cdr:x>0.65577</cdr:x>
      <cdr:y>0.37782</cdr:y>
    </cdr:from>
    <cdr:to>
      <cdr:x>0.73846</cdr:x>
      <cdr:y>0.44049</cdr:y>
    </cdr:to>
    <cdr:sp macro="" textlink="">
      <cdr:nvSpPr>
        <cdr:cNvPr id="16" name="TextBox 1"/>
        <cdr:cNvSpPr txBox="1"/>
      </cdr:nvSpPr>
      <cdr:spPr>
        <a:xfrm xmlns:a="http://schemas.openxmlformats.org/drawingml/2006/main" rot="19157028">
          <a:off x="5160393" y="1780193"/>
          <a:ext cx="650707" cy="295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114,2%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0.78659</cdr:x>
      <cdr:y>0.39826</cdr:y>
    </cdr:from>
    <cdr:to>
      <cdr:x>0.86928</cdr:x>
      <cdr:y>0.46093</cdr:y>
    </cdr:to>
    <cdr:sp macro="" textlink="">
      <cdr:nvSpPr>
        <cdr:cNvPr id="17" name="TextBox 1"/>
        <cdr:cNvSpPr txBox="1"/>
      </cdr:nvSpPr>
      <cdr:spPr>
        <a:xfrm xmlns:a="http://schemas.openxmlformats.org/drawingml/2006/main" rot="1576308">
          <a:off x="6189878" y="1876473"/>
          <a:ext cx="650707" cy="295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dirty="0" smtClean="0"/>
            <a:t>88,6%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0.78256</cdr:x>
      <cdr:y>0.44734</cdr:y>
    </cdr:from>
    <cdr:to>
      <cdr:x>0.85576</cdr:x>
      <cdr:y>0.50848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6158135" y="2107753"/>
          <a:ext cx="576064" cy="2880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0.395</cdr:x>
      <cdr:y>0.30861</cdr:y>
    </cdr:from>
    <cdr:to>
      <cdr:x>0.50875</cdr:x>
      <cdr:y>0.37225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0704" y="1396752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C00000"/>
              </a:solidFill>
              <a:latin typeface="Trebuchet MS" panose="020B0603020202020204" pitchFamily="34" charset="0"/>
            </a:rPr>
            <a:t>11 052,8</a:t>
          </a:r>
          <a:endParaRPr lang="ru-RU" sz="1400" b="1" dirty="0">
            <a:solidFill>
              <a:srgbClr val="C00000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0.5875</cdr:x>
      <cdr:y>0.16542</cdr:y>
    </cdr:from>
    <cdr:to>
      <cdr:x>0.70125</cdr:x>
      <cdr:y>0.22906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34880" y="748680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C00000"/>
              </a:solidFill>
              <a:latin typeface="Trebuchet MS" panose="020B0603020202020204" pitchFamily="34" charset="0"/>
            </a:rPr>
            <a:t>11 703,7</a:t>
          </a:r>
        </a:p>
      </cdr:txBody>
    </cdr:sp>
  </cdr:relSizeAnchor>
  <cdr:relSizeAnchor xmlns:cdr="http://schemas.openxmlformats.org/drawingml/2006/chartDrawing">
    <cdr:from>
      <cdr:x>0.29203</cdr:x>
      <cdr:y>0.61011</cdr:y>
    </cdr:from>
    <cdr:to>
      <cdr:x>0.38335</cdr:x>
      <cdr:y>0.65784</cdr:y>
    </cdr:to>
    <cdr:sp macro="" textlink="">
      <cdr:nvSpPr>
        <cdr:cNvPr id="5" name="TextBox 4"/>
        <cdr:cNvSpPr txBox="1"/>
      </cdr:nvSpPr>
      <cdr:spPr>
        <a:xfrm xmlns:a="http://schemas.openxmlformats.org/drawingml/2006/main" rot="19259318">
          <a:off x="2403278" y="2761341"/>
          <a:ext cx="75156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109,8 %</a:t>
          </a:r>
          <a:endParaRPr lang="ru-RU" sz="12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0.3075</cdr:x>
      <cdr:y>0.59499</cdr:y>
    </cdr:from>
    <cdr:to>
      <cdr:x>0.40375</cdr:x>
      <cdr:y>0.72227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V="1">
          <a:off x="2530624" y="2692896"/>
          <a:ext cx="792088" cy="57606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0.48577</cdr:x>
      <cdr:y>0.49087</cdr:y>
    </cdr:from>
    <cdr:to>
      <cdr:x>0.57327</cdr:x>
      <cdr:y>0.55451</cdr:y>
    </cdr:to>
    <cdr:sp macro="" textlink="">
      <cdr:nvSpPr>
        <cdr:cNvPr id="8" name="TextBox 7"/>
        <cdr:cNvSpPr txBox="1"/>
      </cdr:nvSpPr>
      <cdr:spPr>
        <a:xfrm xmlns:a="http://schemas.openxmlformats.org/drawingml/2006/main" rot="19486103">
          <a:off x="3997717" y="2221646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105,9 %</a:t>
          </a:r>
          <a:endParaRPr lang="ru-RU" sz="12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0.49125</cdr:x>
      <cdr:y>0.49953</cdr:y>
    </cdr:from>
    <cdr:to>
      <cdr:x>0.59625</cdr:x>
      <cdr:y>0.62681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V="1">
          <a:off x="4042792" y="2260848"/>
          <a:ext cx="864096" cy="57606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0.69101</cdr:x>
      <cdr:y>0.451</cdr:y>
    </cdr:from>
    <cdr:to>
      <cdr:x>0.78146</cdr:x>
      <cdr:y>0.49873</cdr:y>
    </cdr:to>
    <cdr:sp macro="" textlink="">
      <cdr:nvSpPr>
        <cdr:cNvPr id="11" name="TextBox 10"/>
        <cdr:cNvSpPr txBox="1"/>
      </cdr:nvSpPr>
      <cdr:spPr>
        <a:xfrm xmlns:a="http://schemas.openxmlformats.org/drawingml/2006/main" rot="1705170">
          <a:off x="5686703" y="2041195"/>
          <a:ext cx="744397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95,5 %</a:t>
          </a:r>
          <a:endParaRPr lang="ru-RU" sz="12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0.675</cdr:x>
      <cdr:y>0.4518</cdr:y>
    </cdr:from>
    <cdr:to>
      <cdr:x>0.78875</cdr:x>
      <cdr:y>0.56317</cdr:y>
    </cdr:to>
    <cdr:cxnSp macro="">
      <cdr:nvCxnSpPr>
        <cdr:cNvPr id="13" name="Прямая со стрелкой 12"/>
        <cdr:cNvCxnSpPr/>
      </cdr:nvCxnSpPr>
      <cdr:spPr>
        <a:xfrm xmlns:a="http://schemas.openxmlformats.org/drawingml/2006/main">
          <a:off x="5554960" y="2044824"/>
          <a:ext cx="936104" cy="50405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0.4685</cdr:x>
      <cdr:y>0.10126</cdr:y>
    </cdr:from>
    <cdr:to>
      <cdr:x>0.88217</cdr:x>
      <cdr:y>0.16276</cdr:y>
    </cdr:to>
    <cdr:sp macro="" textlink="">
      <cdr:nvSpPr>
        <cdr:cNvPr id="2" name="TextBox 28"/>
        <cdr:cNvSpPr txBox="1"/>
      </cdr:nvSpPr>
      <cdr:spPr>
        <a:xfrm xmlns:a="http://schemas.openxmlformats.org/drawingml/2006/main">
          <a:off x="4142699" y="557424"/>
          <a:ext cx="365782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i="1" dirty="0" smtClean="0">
              <a:solidFill>
                <a:srgbClr val="7030A0"/>
              </a:solidFill>
              <a:latin typeface="Trebuchet MS" pitchFamily="34" charset="0"/>
              <a:cs typeface="Times New Roman" panose="02020603050405020304" pitchFamily="18" charset="0"/>
            </a:rPr>
            <a:t>ВСЕГО – </a:t>
          </a:r>
          <a:r>
            <a:rPr lang="ru-RU" sz="1600" b="1" i="1" dirty="0" smtClean="0">
              <a:solidFill>
                <a:srgbClr val="7030A0"/>
              </a:solidFill>
              <a:latin typeface="Trebuchet MS" pitchFamily="34" charset="0"/>
              <a:cs typeface="Times New Roman" panose="02020603050405020304" pitchFamily="18" charset="0"/>
            </a:rPr>
            <a:t>10 476,5 тыс</a:t>
          </a:r>
          <a:r>
            <a:rPr lang="ru-RU" sz="1600" b="1" i="1" dirty="0" smtClean="0">
              <a:solidFill>
                <a:srgbClr val="7030A0"/>
              </a:solidFill>
              <a:latin typeface="Trebuchet MS" pitchFamily="34" charset="0"/>
              <a:cs typeface="Times New Roman" panose="02020603050405020304" pitchFamily="18" charset="0"/>
            </a:rPr>
            <a:t>. руб</a:t>
          </a:r>
          <a:r>
            <a:rPr lang="ru-RU" sz="1400" b="1" i="1" dirty="0" smtClean="0">
              <a:solidFill>
                <a:srgbClr val="7030A0"/>
              </a:solidFill>
              <a:latin typeface="Trebuchet MS" pitchFamily="34" charset="0"/>
              <a:cs typeface="Times New Roman" panose="02020603050405020304" pitchFamily="18" charset="0"/>
            </a:rPr>
            <a:t>лей</a:t>
          </a:r>
          <a:endParaRPr lang="ru-RU" sz="1400" b="1" i="1" dirty="0">
            <a:solidFill>
              <a:srgbClr val="7030A0"/>
            </a:solidFill>
            <a:latin typeface="Trebuchet MS" pitchFamily="34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4653136"/>
            <a:ext cx="7776864" cy="108012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636840"/>
            <a:ext cx="6048672" cy="11765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53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7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61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06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95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87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93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6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3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42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25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68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127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A67E7-AA2E-4590-A797-5C34CB46C10F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39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6136" y="116632"/>
            <a:ext cx="3360544" cy="288032"/>
          </a:xfrm>
        </p:spPr>
        <p:txBody>
          <a:bodyPr>
            <a:noAutofit/>
          </a:bodyPr>
          <a:lstStyle/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581128"/>
            <a:ext cx="6048672" cy="2016224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Исполнение бюджета </a:t>
            </a:r>
          </a:p>
          <a:p>
            <a: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Треневского сельского поселения Миллеровского района  </a:t>
            </a:r>
            <a:b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</a:br>
            <a: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    за </a:t>
            </a:r>
            <a:r>
              <a:rPr lang="ru-RU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2021 год</a:t>
            </a:r>
            <a:endParaRPr lang="en-US" sz="38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6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219" y="142465"/>
            <a:ext cx="8352928" cy="108770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Структура расходов бюджета Треневского сельского поселения Миллеровского района в </a:t>
            </a: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2021 </a:t>
            </a: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году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550391"/>
              </p:ext>
            </p:extLst>
          </p:nvPr>
        </p:nvGraphicFramePr>
        <p:xfrm>
          <a:off x="323529" y="1465262"/>
          <a:ext cx="8191822" cy="5060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1143000"/>
          </a:xfrm>
        </p:spPr>
        <p:txBody>
          <a:bodyPr>
            <a:noAutofit/>
          </a:bodyPr>
          <a:lstStyle/>
          <a:p>
            <a:pPr algn="ctr"/>
            <a: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800" spc="12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400" spc="12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Динамика расходов бюджета Треневского сельского поселения Миллеровского </a:t>
            </a:r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</a:t>
            </a:r>
            <a:endParaRPr lang="ru-RU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7987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04248" y="270892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11 182,7</a:t>
            </a:r>
            <a:endParaRPr lang="ru-RU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Формирование и исполнение бюджета на основе муниципальных программ Треневского сельского поселения Миллеровского района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628800"/>
            <a:ext cx="4968552" cy="2459653"/>
          </a:xfrm>
          <a:prstGeom prst="roundRect">
            <a:avLst/>
          </a:prstGeom>
          <a:solidFill>
            <a:srgbClr val="00B415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Треневского сельского поселения Миллеровского района </a:t>
            </a:r>
            <a:r>
              <a:rPr lang="ru-RU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сформирован и исполнен в программной структуре расходов на основе утвержденных Администрацией Треневского сельского поселения 9 муниципальных программ Треневского  сельского поселения</a:t>
            </a:r>
            <a:endParaRPr lang="ru-RU" sz="1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55910" y="3933056"/>
            <a:ext cx="3960440" cy="172819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их реализацию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  <a:p>
            <a:pPr algn="ctr"/>
            <a:endParaRPr 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10 476,5 тыс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ения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9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9569"/>
            <a:ext cx="8604448" cy="977899"/>
          </a:xfrm>
        </p:spPr>
        <p:txBody>
          <a:bodyPr>
            <a:noAutofit/>
          </a:bodyPr>
          <a:lstStyle/>
          <a:p>
            <a:pPr algn="ctr"/>
            <a:r>
              <a:rPr lang="ru-RU" sz="2400" spc="-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Структура муниципальных программ Т</a:t>
            </a:r>
            <a:r>
              <a:rPr lang="ru-RU" sz="2400" spc="-9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реневского сельского поселения Миллеровского </a:t>
            </a:r>
            <a:r>
              <a:rPr lang="ru-RU" sz="2400" spc="-9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 </a:t>
            </a:r>
            <a:r>
              <a:rPr lang="ru-RU" sz="2400" spc="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за </a:t>
            </a:r>
            <a:r>
              <a:rPr lang="ru-RU" sz="2400" spc="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2021 </a:t>
            </a:r>
            <a:r>
              <a:rPr lang="ru-RU" sz="2400" spc="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434064238"/>
              </p:ext>
            </p:extLst>
          </p:nvPr>
        </p:nvGraphicFramePr>
        <p:xfrm>
          <a:off x="160247" y="1359408"/>
          <a:ext cx="8842466" cy="550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97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399369"/>
              </p:ext>
            </p:extLst>
          </p:nvPr>
        </p:nvGraphicFramePr>
        <p:xfrm>
          <a:off x="1219200" y="1828800"/>
          <a:ext cx="6850242" cy="3589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Autofit/>
          </a:bodyPr>
          <a:lstStyle/>
          <a:p>
            <a:pPr algn="ctr"/>
            <a:r>
              <a:rPr lang="ru-RU" sz="2400" spc="-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Структура программных р</a:t>
            </a:r>
            <a:r>
              <a:rPr lang="ru-RU" sz="2400" spc="-8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асходов </a:t>
            </a:r>
            <a:r>
              <a:rPr lang="ru-RU" sz="2400" spc="-9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бюджета Треневского сельского поселения Миллеровского </a:t>
            </a:r>
            <a:r>
              <a:rPr lang="ru-RU" sz="2400" spc="-9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 </a:t>
            </a:r>
            <a:r>
              <a:rPr lang="ru-RU" sz="2400" spc="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за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2021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2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40960" cy="977899"/>
          </a:xfrm>
        </p:spPr>
        <p:txBody>
          <a:bodyPr>
            <a:noAutofit/>
          </a:bodyPr>
          <a:lstStyle/>
          <a:p>
            <a:pPr algn="ctr"/>
            <a:r>
              <a:rPr lang="ru-RU" sz="2400" b="1" spc="-6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Объем </a:t>
            </a:r>
            <a:r>
              <a:rPr lang="ru-RU" sz="2400" b="1" spc="-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безвозмездных поступлений от других бюджетов бюджетной системы Российской Федерации в </a:t>
            </a:r>
            <a:r>
              <a:rPr lang="ru-RU" sz="2400" b="1" spc="-7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бюджет Треневского сельского поселения</a:t>
            </a:r>
            <a:r>
              <a:rPr lang="ru-RU" sz="2400" b="1" spc="2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b="1" spc="-8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Миллеровского</a:t>
            </a:r>
            <a:r>
              <a:rPr lang="ru-RU" sz="2400" b="1" spc="33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b="1" spc="-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anose="02020603050405020304" pitchFamily="18" charset="0"/>
              </a:rPr>
              <a:t>района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284979"/>
              </p:ext>
            </p:extLst>
          </p:nvPr>
        </p:nvGraphicFramePr>
        <p:xfrm>
          <a:off x="871268" y="1672297"/>
          <a:ext cx="7634378" cy="395485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476596"/>
                <a:gridCol w="1512168"/>
                <a:gridCol w="1368152"/>
                <a:gridCol w="1224136"/>
                <a:gridCol w="1053326"/>
              </a:tblGrid>
              <a:tr h="760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</a:t>
                      </a:r>
                      <a:endParaRPr lang="ru-RU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2020 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год</a:t>
                      </a:r>
                      <a:endParaRPr lang="ru-RU" sz="1400" b="1" i="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2021 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год</a:t>
                      </a:r>
                      <a:endParaRPr lang="ru-RU" sz="140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Прирост</a:t>
                      </a:r>
                      <a:endParaRPr lang="ru-RU" sz="140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Темп роста, в %</a:t>
                      </a:r>
                      <a:endParaRPr lang="ru-RU" sz="140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78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Всего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4 457,9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3 357,2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-1 100,7 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75,3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78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Дотации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480,8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2 676,8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-804,0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76,9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78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Субвенции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176,3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76,2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-100,1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43,2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  <a:tr h="830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Иные 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межбюджетные трансферты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800,8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904,2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103,4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112,9</a:t>
                      </a:r>
                      <a:endParaRPr lang="ru-RU" sz="14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9040" marR="49040" marT="0" marB="0"/>
                </a:tc>
              </a:tr>
            </a:tbl>
          </a:graphicData>
        </a:graphic>
      </p:graphicFrame>
      <p:sp>
        <p:nvSpPr>
          <p:cNvPr id="5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3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Исполнение бюджета Треневского сельского поселения Миллеровского района в </a:t>
            </a: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2021 </a:t>
            </a:r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году осуществлялось на основе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826284"/>
              </p:ext>
            </p:extLst>
          </p:nvPr>
        </p:nvGraphicFramePr>
        <p:xfrm>
          <a:off x="539750" y="1700213"/>
          <a:ext cx="7848600" cy="442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5796136" y="116632"/>
            <a:ext cx="336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958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136904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Основные направления бюджетной и налоговой политики Треневского сельского поселения </a:t>
            </a: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/>
            </a:r>
            <a:b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</a:b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в 2021 </a:t>
            </a:r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году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96136" y="116632"/>
            <a:ext cx="336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136904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Основные характеристики бюджета Треневского сельского поселения Миллеровского района </a:t>
            </a: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/>
            </a:r>
            <a:b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</a:b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за 2021 </a:t>
            </a:r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96136" y="116632"/>
            <a:ext cx="336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667559"/>
              </p:ext>
            </p:extLst>
          </p:nvPr>
        </p:nvGraphicFramePr>
        <p:xfrm>
          <a:off x="539552" y="1628801"/>
          <a:ext cx="7869235" cy="410641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73847"/>
                <a:gridCol w="1573847"/>
                <a:gridCol w="1573847"/>
                <a:gridCol w="1573847"/>
                <a:gridCol w="1573847"/>
              </a:tblGrid>
              <a:tr h="10584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Плановые бюджетные назначения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исполнения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Динамика к </a:t>
                      </a:r>
                      <a:r>
                        <a:rPr lang="ru-RU" dirty="0" smtClean="0"/>
                        <a:t>2020 </a:t>
                      </a:r>
                      <a:r>
                        <a:rPr lang="ru-RU" dirty="0" smtClean="0"/>
                        <a:t>году, %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Доходы,</a:t>
                      </a:r>
                      <a:r>
                        <a:rPr lang="ru-RU" sz="1600" baseline="0" dirty="0" smtClean="0"/>
                        <a:t> всего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10 877,6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10 407,6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95,68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88,49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Безвозмездные поступления, всего</a:t>
                      </a:r>
                    </a:p>
                    <a:p>
                      <a:pPr algn="just"/>
                      <a:r>
                        <a:rPr lang="ru-RU" sz="1600" dirty="0" smtClean="0"/>
                        <a:t>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3 740,5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  <a:latin typeface="+mn-lt"/>
                        </a:rPr>
                        <a:t>3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657,2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97,77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84,46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Расходы, всего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11 703,7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11 182,7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95,55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+mj-lt"/>
                        </a:rPr>
                        <a:t>88,58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Профицит (дефицит)  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-826,1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-775,1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77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725" y="332656"/>
            <a:ext cx="8350624" cy="977899"/>
          </a:xfrm>
        </p:spPr>
        <p:txBody>
          <a:bodyPr>
            <a:normAutofit/>
          </a:bodyPr>
          <a:lstStyle/>
          <a:p>
            <a:pPr algn="ctr"/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Исполнение</a:t>
            </a:r>
            <a:r>
              <a:rPr lang="ru-RU" sz="2400" spc="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доходов</a:t>
            </a:r>
            <a:r>
              <a:rPr lang="ru-RU" sz="2400" spc="4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бюджета</a:t>
            </a:r>
            <a:r>
              <a:rPr lang="ru-RU" sz="2400" spc="-3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Треневского сельского поселения </a:t>
            </a:r>
            <a:r>
              <a:rPr lang="ru-RU" sz="2400" spc="8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Миллеровского </a:t>
            </a:r>
            <a:r>
              <a:rPr lang="ru-RU" sz="2400" spc="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</a:t>
            </a:r>
            <a:r>
              <a:rPr lang="ru-RU" sz="2400" spc="-1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2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за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2021</a:t>
            </a:r>
            <a:r>
              <a:rPr lang="ru-RU" sz="2400" spc="-14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7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433288" y="3560117"/>
            <a:ext cx="1500187" cy="311150"/>
          </a:xfrm>
          <a:prstGeom prst="downArrow">
            <a:avLst>
              <a:gd name="adj1" fmla="val 48796"/>
              <a:gd name="adj2" fmla="val 37366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106286" y="3519762"/>
            <a:ext cx="1500188" cy="311150"/>
          </a:xfrm>
          <a:prstGeom prst="downArrow">
            <a:avLst>
              <a:gd name="adj1" fmla="val 48796"/>
              <a:gd name="adj2" fmla="val 37366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930592" y="3528233"/>
            <a:ext cx="1500188" cy="322262"/>
          </a:xfrm>
          <a:prstGeom prst="downArrow">
            <a:avLst>
              <a:gd name="adj1" fmla="val 48796"/>
              <a:gd name="adj2" fmla="val 37366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924518" y="3871267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Дотации бюджетам сельских поселений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2 676,8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2769221" y="3898904"/>
            <a:ext cx="1863725" cy="609823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Доходы от использования имущества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268,8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5002306" y="4625234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Субвенции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76,2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748824" y="4644804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Штрафы, санкции, возмещение ущерба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5,7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4982730" y="5373216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Иные межбюджетные трансферты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904,2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3925" y="2295129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73283" y="2237696"/>
            <a:ext cx="375296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737692" y="2237696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371152" y="1710548"/>
            <a:ext cx="1768475" cy="1673225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Налоговые доходы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6 475,9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2816845" y="1680382"/>
            <a:ext cx="1768475" cy="1690688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Неналоговые доходы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274,5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auto">
          <a:xfrm>
            <a:off x="4981992" y="1561937"/>
            <a:ext cx="1785937" cy="1720850"/>
          </a:xfrm>
          <a:prstGeom prst="flowChartConnector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Безвозмездные поступления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3 657,2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29"/>
          <p:cNvSpPr>
            <a:spLocks noChangeArrowheads="1"/>
          </p:cNvSpPr>
          <p:nvPr/>
        </p:nvSpPr>
        <p:spPr bwMode="auto">
          <a:xfrm>
            <a:off x="7112988" y="1678303"/>
            <a:ext cx="2046734" cy="1728191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Доходы бюджета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10 407,6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323528" y="3959634"/>
            <a:ext cx="1863725" cy="53781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 на доходы физических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3 364,9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323528" y="4672466"/>
            <a:ext cx="1863725" cy="585113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Налоги на совокупный доход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459,5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1"/>
          <p:cNvSpPr>
            <a:spLocks noChangeArrowheads="1"/>
          </p:cNvSpPr>
          <p:nvPr/>
        </p:nvSpPr>
        <p:spPr bwMode="auto">
          <a:xfrm>
            <a:off x="323528" y="5407218"/>
            <a:ext cx="1863725" cy="686078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Налоги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 имущество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2 645,0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323528" y="6165304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Государственная пошлина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6,5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1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</a:t>
            </a:r>
            <a:r>
              <a:rPr lang="ru-RU" sz="1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еления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55576" y="609600"/>
            <a:ext cx="8159824" cy="1066800"/>
          </a:xfrm>
        </p:spPr>
        <p:txBody>
          <a:bodyPr>
            <a:noAutofit/>
          </a:bodyPr>
          <a:lstStyle/>
          <a:p>
            <a:r>
              <a:rPr lang="ru-RU" sz="2400" spc="-5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Динамика </a:t>
            </a:r>
            <a:r>
              <a:rPr lang="ru-RU" sz="2400" spc="-6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доходов </a:t>
            </a:r>
            <a:r>
              <a:rPr lang="ru-RU" sz="2400" spc="-4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консолидированного</a:t>
            </a:r>
            <a:r>
              <a:rPr lang="ru-RU" sz="2400" spc="-18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ru-RU" sz="2400" spc="-8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бюджета  </a:t>
            </a:r>
            <a:r>
              <a:rPr lang="ru-RU" sz="2400" spc="114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и </a:t>
            </a:r>
            <a:r>
              <a:rPr lang="ru-RU" sz="2400" spc="-8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бюджета  Треневского сельского поселения </a:t>
            </a:r>
            <a:r>
              <a:rPr lang="ru-RU" sz="2400" spc="-6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Миллеровского</a:t>
            </a:r>
            <a:r>
              <a:rPr lang="ru-RU" sz="2400" spc="-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ru-RU" sz="2400" spc="-6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района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383722"/>
              </p:ext>
            </p:extLst>
          </p:nvPr>
        </p:nvGraphicFramePr>
        <p:xfrm>
          <a:off x="1066800" y="1676400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5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1547"/>
            <a:ext cx="8282299" cy="124141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Динамика доходов бюджета Треневского сельского поселения Миллеровского района </a:t>
            </a: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2019-2021 </a:t>
            </a: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гг.</a:t>
            </a:r>
            <a:b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                                                                          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sz="1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lang="ru-RU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78309102"/>
              </p:ext>
            </p:extLst>
          </p:nvPr>
        </p:nvGraphicFramePr>
        <p:xfrm>
          <a:off x="304800" y="1752600"/>
          <a:ext cx="7848600" cy="49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Диаграмма 87"/>
          <p:cNvGraphicFramePr/>
          <p:nvPr>
            <p:extLst>
              <p:ext uri="{D42A27DB-BD31-4B8C-83A1-F6EECF244321}">
                <p14:modId xmlns:p14="http://schemas.microsoft.com/office/powerpoint/2010/main" val="1328432385"/>
              </p:ext>
            </p:extLst>
          </p:nvPr>
        </p:nvGraphicFramePr>
        <p:xfrm>
          <a:off x="160247" y="1359408"/>
          <a:ext cx="8842466" cy="550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996" name="Picture 199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195" y="879349"/>
            <a:ext cx="480059" cy="480059"/>
          </a:xfrm>
          <a:prstGeom prst="rect">
            <a:avLst/>
          </a:prstGeom>
          <a:noFill/>
          <a:extLst/>
        </p:spPr>
      </p:pic>
      <p:pic>
        <p:nvPicPr>
          <p:cNvPr id="1998" name="Picture 199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2488" y="879349"/>
            <a:ext cx="481583" cy="480059"/>
          </a:xfrm>
          <a:prstGeom prst="rect">
            <a:avLst/>
          </a:prstGeom>
          <a:noFill/>
          <a:extLst/>
        </p:spPr>
      </p:pic>
      <p:pic>
        <p:nvPicPr>
          <p:cNvPr id="2001" name="Picture 200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91997"/>
            <a:ext cx="329184" cy="382524"/>
          </a:xfrm>
          <a:prstGeom prst="rect">
            <a:avLst/>
          </a:prstGeom>
          <a:noFill/>
          <a:extLst/>
        </p:spPr>
      </p:pic>
      <p:pic>
        <p:nvPicPr>
          <p:cNvPr id="2013" name="Picture 1179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0444" y="3773425"/>
            <a:ext cx="106679" cy="106679"/>
          </a:xfrm>
          <a:prstGeom prst="rect">
            <a:avLst/>
          </a:prstGeom>
          <a:noFill/>
          <a:extLst/>
        </p:spPr>
      </p:pic>
      <p:pic>
        <p:nvPicPr>
          <p:cNvPr id="2032" name="Picture 2024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5155" y="6277357"/>
            <a:ext cx="402336" cy="400811"/>
          </a:xfrm>
          <a:prstGeom prst="rect">
            <a:avLst/>
          </a:prstGeom>
          <a:noFill/>
          <a:extLst/>
        </p:spPr>
      </p:pic>
      <p:pic>
        <p:nvPicPr>
          <p:cNvPr id="2035" name="Picture 143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23147" y="268225"/>
            <a:ext cx="196595" cy="198120"/>
          </a:xfrm>
          <a:prstGeom prst="rect">
            <a:avLst/>
          </a:prstGeom>
          <a:noFill/>
          <a:extLst/>
        </p:spPr>
      </p:pic>
      <p:sp>
        <p:nvSpPr>
          <p:cNvPr id="2036" name="Rectangle 2036"/>
          <p:cNvSpPr/>
          <p:nvPr/>
        </p:nvSpPr>
        <p:spPr>
          <a:xfrm>
            <a:off x="286746" y="397193"/>
            <a:ext cx="8573167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Структура налоговых и неналоговых доходов бюджета Треневского сельского поселения Миллеровского района за 2021 год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endParaRPr lang="en-US" sz="2400" b="1" i="0" spc="0" baseline="0" dirty="0">
              <a:solidFill>
                <a:srgbClr val="FFC000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2039" name="Rectangle 2039"/>
          <p:cNvSpPr/>
          <p:nvPr/>
        </p:nvSpPr>
        <p:spPr>
          <a:xfrm>
            <a:off x="91439" y="1523995"/>
            <a:ext cx="68808" cy="3138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b="1" i="0" spc="0" baseline="0" dirty="0">
                <a:solidFill>
                  <a:srgbClr val="C0504D"/>
                </a:solidFill>
                <a:latin typeface="Trebuchet MS,Bold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02088" y="1874521"/>
            <a:ext cx="3657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cs typeface="Times New Roman" panose="02020603050405020304" pitchFamily="18" charset="0"/>
              </a:rPr>
              <a:t>ВСЕГО –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cs typeface="Times New Roman" panose="02020603050405020304" pitchFamily="18" charset="0"/>
              </a:rPr>
              <a:t>6 750,4 тыс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cs typeface="Times New Roman" panose="02020603050405020304" pitchFamily="18" charset="0"/>
              </a:rPr>
              <a:t>. рублей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  <a:latin typeface="Trebuchet MS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lang="ru-RU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379562"/>
            <a:ext cx="8352928" cy="1177230"/>
          </a:xfrm>
        </p:spPr>
        <p:txBody>
          <a:bodyPr>
            <a:noAutofit/>
          </a:bodyPr>
          <a:lstStyle/>
          <a:p>
            <a:pPr algn="ctr"/>
            <a: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400" spc="1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Динамика расходов бюджета </a:t>
            </a:r>
            <a:r>
              <a:rPr lang="ru-RU" sz="2400" spc="-5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Треневского сельского поселения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Миллеровского района в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2015-2021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гг.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108499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240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faf94a7dd33b7ad914b8ad52b65131637a7a4c"/>
</p:tagLst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587</Words>
  <Application>Microsoft Office PowerPoint</Application>
  <PresentationFormat>Экран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Администрация Треневского сельского поселения</vt:lpstr>
      <vt:lpstr>Исполнение бюджета Треневского сельского поселения Миллеровского района в 2021 году осуществлялось на основе</vt:lpstr>
      <vt:lpstr>Основные направления бюджетной и налоговой политики Треневского сельского поселения  в 2021 году</vt:lpstr>
      <vt:lpstr>Основные характеристики бюджета Треневского сельского поселения Миллеровского района  за 2021 год</vt:lpstr>
      <vt:lpstr>Исполнение доходов бюджета Треневского сельского поселения Миллеровского района за 2021 год</vt:lpstr>
      <vt:lpstr>Динамика доходов консолидированного бюджета  и бюджета  Треневского сельского поселения Миллеровского района </vt:lpstr>
      <vt:lpstr> Динамика доходов бюджета Треневского сельского поселения Миллеровского района 2019-2021 гг.                                                                             тыс. рублей</vt:lpstr>
      <vt:lpstr>Презентация PowerPoint</vt:lpstr>
      <vt:lpstr> Динамика расходов бюджета Треневского сельского поселения Миллеровского района в 2015-2021 гг.</vt:lpstr>
      <vt:lpstr> Структура расходов бюджета Треневского сельского поселения Миллеровского района в 2021 году</vt:lpstr>
      <vt:lpstr> Динамика расходов бюджета Треневского сельского поселения Миллеровского района</vt:lpstr>
      <vt:lpstr>   Формирование и исполнение бюджета на основе муниципальных программ Треневского сельского поселения Миллеровского района </vt:lpstr>
      <vt:lpstr>Структура муниципальных программ Треневского сельского поселения Миллеровского района  за 2021 год</vt:lpstr>
      <vt:lpstr>Структура программных расходов бюджета Треневского сельского поселения Миллеровского района  за 2021 год</vt:lpstr>
      <vt:lpstr>Объем безвозмездных поступлений от других бюджетов бюджетной системы Российской Федерации в бюджет Треневского сельского поселения Миллеровского района </vt:lpstr>
    </vt:vector>
  </TitlesOfParts>
  <Company>http://presentation-creation.ru/</Company>
  <LinksUpToDate>false</LinksUpToDate>
  <SharedDoc>false</SharedDoc>
  <HyperlinkBase>http://presentation-creation.ru/powerpoint-templates.html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 Динамаика изменений</dc:title>
  <dc:creator>obstinate</dc:creator>
  <dc:description>Шаблон презентации с сайта http://presentation-creation.ru/</dc:description>
  <cp:lastModifiedBy>Пользователь</cp:lastModifiedBy>
  <cp:revision>39</cp:revision>
  <dcterms:created xsi:type="dcterms:W3CDTF">2018-02-06T07:36:10Z</dcterms:created>
  <dcterms:modified xsi:type="dcterms:W3CDTF">2022-05-20T11:38:25Z</dcterms:modified>
</cp:coreProperties>
</file>