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077" r:id="rId2"/>
  </p:sldMasterIdLst>
  <p:notesMasterIdLst>
    <p:notesMasterId r:id="rId18"/>
  </p:notesMasterIdLst>
  <p:handoutMasterIdLst>
    <p:handoutMasterId r:id="rId19"/>
  </p:handoutMasterIdLst>
  <p:sldIdLst>
    <p:sldId id="896" r:id="rId3"/>
    <p:sldId id="897" r:id="rId4"/>
    <p:sldId id="1590" r:id="rId5"/>
    <p:sldId id="1591" r:id="rId6"/>
    <p:sldId id="1592" r:id="rId7"/>
    <p:sldId id="1204" r:id="rId8"/>
    <p:sldId id="1198" r:id="rId9"/>
    <p:sldId id="904" r:id="rId10"/>
    <p:sldId id="1593" r:id="rId11"/>
    <p:sldId id="1594" r:id="rId12"/>
    <p:sldId id="1595" r:id="rId13"/>
    <p:sldId id="1596" r:id="rId14"/>
    <p:sldId id="1597" r:id="rId15"/>
    <p:sldId id="1598" r:id="rId16"/>
    <p:sldId id="1599" r:id="rId1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878"/>
    <a:srgbClr val="90C5D8"/>
    <a:srgbClr val="FF9933"/>
    <a:srgbClr val="CCCC00"/>
    <a:srgbClr val="99FF66"/>
    <a:srgbClr val="97E60A"/>
    <a:srgbClr val="CCFF33"/>
    <a:srgbClr val="7EEA9F"/>
    <a:srgbClr val="8BC2DD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332" autoAdjust="0"/>
  </p:normalViewPr>
  <p:slideViewPr>
    <p:cSldViewPr>
      <p:cViewPr>
        <p:scale>
          <a:sx n="100" d="100"/>
          <a:sy n="100" d="100"/>
        </p:scale>
        <p:origin x="-34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Всего</a:t>
            </a:r>
          </a:p>
          <a:p>
            <a:pPr>
              <a:defRPr/>
            </a:pPr>
            <a:r>
              <a:rPr lang="ru-RU" dirty="0" smtClean="0"/>
              <a:t> 7 382,5  </a:t>
            </a:r>
          </a:p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2282407407407443"/>
          <c:y val="8.0917060013486232E-3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4"/>
              <c:layout>
                <c:manualLayout>
                  <c:x val="-9.7119237709220024E-3"/>
                  <c:y val="-6.224403528983842E-2"/>
                </c:manualLayout>
              </c:layout>
              <c:showVal val="1"/>
            </c:dLbl>
            <c:dLbl>
              <c:idx val="5"/>
              <c:layout>
                <c:manualLayout>
                  <c:x val="1.425033233855242E-2"/>
                  <c:y val="-0.1113106915061188"/>
                </c:manualLayout>
              </c:layout>
              <c:showVal val="1"/>
            </c:dLbl>
            <c:dLbl>
              <c:idx val="6"/>
              <c:layout>
                <c:manualLayout>
                  <c:x val="2.7223866888353408E-2"/>
                  <c:y val="-4.3662195829078369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Лист1!$A$2:$A$9</c:f>
              <c:strCache>
                <c:ptCount val="7"/>
                <c:pt idx="0">
                  <c:v>Налог на доходы  физических лиц - 4096,4 тыс.руб.</c:v>
                </c:pt>
                <c:pt idx="1">
                  <c:v>Земельный налог - 2631,6 тыс.руб.</c:v>
                </c:pt>
                <c:pt idx="2">
                  <c:v>Налог на имущество физических лиц - 60,0 тыс.руб.</c:v>
                </c:pt>
                <c:pt idx="3">
                  <c:v>Единый сельскохозяйственный налог - 287,4 тыс.руб.</c:v>
                </c:pt>
                <c:pt idx="4">
                  <c:v>Государственная пошлина - 33,9 тыс.руб.</c:v>
                </c:pt>
                <c:pt idx="5">
                  <c:v>Доходы, получаемые в виде арендной платы - 235,8 тыс.руб.</c:v>
                </c:pt>
                <c:pt idx="6">
                  <c:v>Иные собственные доходы - 37,4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55.487978327124971</c:v>
                </c:pt>
                <c:pt idx="1">
                  <c:v>35.646461225871995</c:v>
                </c:pt>
                <c:pt idx="2">
                  <c:v>0.81273281408736886</c:v>
                </c:pt>
                <c:pt idx="3">
                  <c:v>3.8929901794784958</c:v>
                </c:pt>
                <c:pt idx="4">
                  <c:v>0.45919403995936342</c:v>
                </c:pt>
                <c:pt idx="5">
                  <c:v>3.1940399593633604</c:v>
                </c:pt>
                <c:pt idx="6">
                  <c:v>0.50660345411445995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Проект 2020 год</c:v>
                </c:pt>
                <c:pt idx="1">
                  <c:v>Проект 2021 год</c:v>
                </c:pt>
                <c:pt idx="2">
                  <c:v>Проект 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4096.4000000000005</c:v>
                </c:pt>
                <c:pt idx="1">
                  <c:v>4137.3</c:v>
                </c:pt>
                <c:pt idx="2">
                  <c:v>4177.2</c:v>
                </c:pt>
              </c:numCache>
            </c:numRef>
          </c:val>
        </c:ser>
        <c:shape val="cylinder"/>
        <c:axId val="126125568"/>
        <c:axId val="126127104"/>
        <c:axId val="0"/>
      </c:bar3DChart>
      <c:catAx>
        <c:axId val="126125568"/>
        <c:scaling>
          <c:orientation val="minMax"/>
        </c:scaling>
        <c:axPos val="b"/>
        <c:tickLblPos val="nextTo"/>
        <c:crossAx val="126127104"/>
        <c:crosses val="autoZero"/>
        <c:auto val="1"/>
        <c:lblAlgn val="ctr"/>
        <c:lblOffset val="100"/>
      </c:catAx>
      <c:valAx>
        <c:axId val="12612710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61255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-5.2002649544342855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6.2370961955065703E-2"/>
                  <c:y val="-3.4166093767582978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61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-6.1592596154115463E-2"/>
                  <c:y val="-9.4358518721581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5 201,5</c:v>
                  </c:pt>
                  <c:pt idx="1">
                    <c:v>45,0</c:v>
                  </c:pt>
                  <c:pt idx="2">
                    <c:v>520,0</c:v>
                  </c:pt>
                  <c:pt idx="3">
                    <c:v>307,0</c:v>
                  </c:pt>
                  <c:pt idx="4">
                    <c:v>208,0</c:v>
                  </c:pt>
                  <c:pt idx="5">
                    <c:v>4 555,0</c:v>
                  </c:pt>
                  <c:pt idx="6">
                    <c:v>20,0</c:v>
                  </c:pt>
                  <c:pt idx="7">
                    <c:v>215,0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5201.5</c:v>
                </c:pt>
                <c:pt idx="1">
                  <c:v>45</c:v>
                </c:pt>
                <c:pt idx="2">
                  <c:v>520</c:v>
                </c:pt>
                <c:pt idx="3">
                  <c:v>307</c:v>
                </c:pt>
                <c:pt idx="4">
                  <c:v>208</c:v>
                </c:pt>
                <c:pt idx="5">
                  <c:v>4555</c:v>
                </c:pt>
                <c:pt idx="6">
                  <c:v>20</c:v>
                </c:pt>
                <c:pt idx="7">
                  <c:v>215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5 201,5</c:v>
                  </c:pt>
                  <c:pt idx="1">
                    <c:v>45,0</c:v>
                  </c:pt>
                  <c:pt idx="2">
                    <c:v>520,0</c:v>
                  </c:pt>
                  <c:pt idx="3">
                    <c:v>307,0</c:v>
                  </c:pt>
                  <c:pt idx="4">
                    <c:v>208,0</c:v>
                  </c:pt>
                  <c:pt idx="5">
                    <c:v>4 555,0</c:v>
                  </c:pt>
                  <c:pt idx="6">
                    <c:v>20,0</c:v>
                  </c:pt>
                  <c:pt idx="7">
                    <c:v>215,0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#,##0.00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58"/>
          <c:y val="0"/>
          <c:w val="0.40453818799475094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67,5%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layout>
                <c:manualLayout>
                  <c:x val="-4.1666666666666683E-3"/>
                  <c:y val="8.86166992292336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,3%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31,2%</a:t>
                    </a:r>
                    <a:endParaRPr lang="ru-RU" dirty="0"/>
                  </a:p>
                </c:rich>
              </c:tx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- 3075</c:v>
                </c:pt>
                <c:pt idx="1">
                  <c:v>Мероприятия по организации и проведению конкурсов, торжественных и иных мероприятий - 60</c:v>
                </c:pt>
                <c:pt idx="2">
                  <c:v>Расходы на софинансирование повышения з/п работникам муниципальных учреждений культуры - 1420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3075</c:v>
                </c:pt>
                <c:pt idx="1">
                  <c:v>60</c:v>
                </c:pt>
                <c:pt idx="2">
                  <c:v>1420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868887916788179"/>
          <c:y val="3.8758846984989985E-2"/>
          <c:w val="0.36836419753086419"/>
          <c:h val="0.9612411530150100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pPr algn="just"/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dirty="0">
            <a:solidFill>
              <a:schemeClr val="bg1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chemeClr val="bg1"/>
              </a:solidFill>
            </a:rPr>
            <a:t>Проведение взвешенной долговой политики</a:t>
          </a:r>
          <a:endParaRPr lang="ru-RU" sz="1400" b="1" dirty="0">
            <a:solidFill>
              <a:schemeClr val="bg1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561" custLinFactNeighborY="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9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4 096,4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2 691,6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3 689,0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65,3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287,4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DACC140-B044-4494-9BBE-7357A802AA73}" type="parTrans" cxnId="{EC92CA3E-7876-4DCC-8000-ACAC26A36A76}">
      <dgm:prSet/>
      <dgm:spPr/>
    </dgm:pt>
    <dgm:pt modelId="{303B295F-1464-49C0-B059-8A0A83F92CC8}" type="sibTrans" cxnId="{EC92CA3E-7876-4DCC-8000-ACAC26A36A76}">
      <dgm:prSet/>
      <dgm:spPr/>
    </dgm:pt>
    <dgm:pt modelId="{9FD7DBE0-1C66-4629-9769-0B9D161E9CB1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235,8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9CAEB-793B-4D05-9E64-7CFD35DAB944}" type="parTrans" cxnId="{EB01D9AC-30E4-4575-83BD-9F989549195A}">
      <dgm:prSet/>
      <dgm:spPr/>
    </dgm:pt>
    <dgm:pt modelId="{ED844F2D-2E06-44BE-A7E0-81AA0B3AD949}" type="sibTrans" cxnId="{EB01D9AC-30E4-4575-83BD-9F989549195A}">
      <dgm:prSet/>
      <dgm:spPr/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LinFactNeighborY="-328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6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6" custLinFactNeighborY="-1439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61AF-FD48-40D0-A3BF-0D1E53DA9042}" type="pres">
      <dgm:prSet presAssocID="{F45485CB-20B1-475E-B0DF-D9C24AC455BE}" presName="spacer" presStyleCnt="0"/>
      <dgm:spPr/>
    </dgm:pt>
    <dgm:pt modelId="{9C802191-4CA8-4A9C-A8A7-62F63FBE5E6E}" type="pres">
      <dgm:prSet presAssocID="{9FD7DBE0-1C66-4629-9769-0B9D161E9CB1}" presName="comp" presStyleCnt="0"/>
      <dgm:spPr/>
    </dgm:pt>
    <dgm:pt modelId="{146D769F-62ED-431B-A4BD-2A39C24C3EE2}" type="pres">
      <dgm:prSet presAssocID="{9FD7DBE0-1C66-4629-9769-0B9D161E9CB1}" presName="box" presStyleLbl="node1" presStyleIdx="5" presStyleCnt="6"/>
      <dgm:spPr/>
      <dgm:t>
        <a:bodyPr/>
        <a:lstStyle/>
        <a:p>
          <a:endParaRPr lang="ru-RU"/>
        </a:p>
      </dgm:t>
    </dgm:pt>
    <dgm:pt modelId="{194918B2-ACA7-43B4-A4A9-9BE6D6064C08}" type="pres">
      <dgm:prSet presAssocID="{9FD7DBE0-1C66-4629-9769-0B9D161E9CB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BDB90-37F6-4220-902D-3F293604C140}" type="pres">
      <dgm:prSet presAssocID="{9FD7DBE0-1C66-4629-9769-0B9D161E9CB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3AB81BB1-EB3C-4DA3-995F-C27694276735}" type="presOf" srcId="{9FD7DBE0-1C66-4629-9769-0B9D161E9CB1}" destId="{7F9BDB90-37F6-4220-902D-3F293604C140}" srcOrd="1" destOrd="0" presId="urn:microsoft.com/office/officeart/2005/8/layout/vList4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A1DFE3A4-8A37-4A4A-8088-324CE978C82C}" type="presOf" srcId="{C56B49B6-9436-401A-A798-CDBB10876603}" destId="{E6F9F434-7712-4505-A360-B41A84A043E0}" srcOrd="0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5CDF49F-B596-434E-9EA3-09B6E996A2C8}" type="presOf" srcId="{9FD7DBE0-1C66-4629-9769-0B9D161E9CB1}" destId="{146D769F-62ED-431B-A4BD-2A39C24C3EE2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EB01D9AC-30E4-4575-83BD-9F989549195A}" srcId="{227A101D-8088-4F21-A936-43AB877355D2}" destId="{9FD7DBE0-1C66-4629-9769-0B9D161E9CB1}" srcOrd="5" destOrd="0" parTransId="{91F9CAEB-793B-4D05-9E64-7CFD35DAB944}" sibTransId="{ED844F2D-2E06-44BE-A7E0-81AA0B3AD949}"/>
    <dgm:cxn modelId="{2F1406F7-208D-4C8C-872F-E5C376C1EBE7}" type="presOf" srcId="{C56B49B6-9436-401A-A798-CDBB10876603}" destId="{9B45B55E-F2CE-4F66-9AA5-B416991659BB}" srcOrd="1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6C590537-C3EF-41FA-A5F0-586A139CEC69}" type="presParOf" srcId="{B17E2703-ED7C-40C1-AA5F-205C0BB9EA84}" destId="{7D4D5190-7A99-4EE3-BF13-894BFF6BFA1A}" srcOrd="4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5" destOrd="0" presId="urn:microsoft.com/office/officeart/2005/8/layout/vList4"/>
    <dgm:cxn modelId="{6F8AF631-39D1-4904-A1E7-78A6E9922F05}" type="presParOf" srcId="{B17E2703-ED7C-40C1-AA5F-205C0BB9EA84}" destId="{04177967-29D6-49BF-B116-A3FFF9D57762}" srcOrd="6" destOrd="0" presId="urn:microsoft.com/office/officeart/2005/8/layout/vList4"/>
    <dgm:cxn modelId="{59D17D55-DCC6-4D03-B1CC-3BEDD8B7C7E6}" type="presParOf" srcId="{04177967-29D6-49BF-B116-A3FFF9D57762}" destId="{E6F9F434-7712-4505-A360-B41A84A043E0}" srcOrd="0" destOrd="0" presId="urn:microsoft.com/office/officeart/2005/8/layout/vList4"/>
    <dgm:cxn modelId="{EF05397B-BA27-4E81-ABDA-6E9E370CCF09}" type="presParOf" srcId="{04177967-29D6-49BF-B116-A3FFF9D57762}" destId="{DC42D897-0D3D-4A0C-B8F0-96062FA331A1}" srcOrd="1" destOrd="0" presId="urn:microsoft.com/office/officeart/2005/8/layout/vList4"/>
    <dgm:cxn modelId="{F9216E89-5CA3-47B7-9355-5882758ABF57}" type="presParOf" srcId="{04177967-29D6-49BF-B116-A3FFF9D57762}" destId="{9B45B55E-F2CE-4F66-9AA5-B416991659BB}" srcOrd="2" destOrd="0" presId="urn:microsoft.com/office/officeart/2005/8/layout/vList4"/>
    <dgm:cxn modelId="{3BC2DD4B-618B-4F26-8572-4DACD7F1F235}" type="presParOf" srcId="{B17E2703-ED7C-40C1-AA5F-205C0BB9EA84}" destId="{02816618-45D6-4853-8E16-607BF69E0FE6}" srcOrd="7" destOrd="0" presId="urn:microsoft.com/office/officeart/2005/8/layout/vList4"/>
    <dgm:cxn modelId="{624A1172-48B4-48E8-A4FE-59ACBE313765}" type="presParOf" srcId="{B17E2703-ED7C-40C1-AA5F-205C0BB9EA84}" destId="{8A66E07E-A0AF-47B7-92C7-CC6CC7F443E5}" srcOrd="8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CAB0F4C4-689B-4850-A5D2-4D6C891784C2}" type="presParOf" srcId="{B17E2703-ED7C-40C1-AA5F-205C0BB9EA84}" destId="{623461AF-FD48-40D0-A3BF-0D1E53DA9042}" srcOrd="9" destOrd="0" presId="urn:microsoft.com/office/officeart/2005/8/layout/vList4"/>
    <dgm:cxn modelId="{872BE71B-339D-45A0-984E-BF6DA5320E76}" type="presParOf" srcId="{B17E2703-ED7C-40C1-AA5F-205C0BB9EA84}" destId="{9C802191-4CA8-4A9C-A8A7-62F63FBE5E6E}" srcOrd="10" destOrd="0" presId="urn:microsoft.com/office/officeart/2005/8/layout/vList4"/>
    <dgm:cxn modelId="{0E959A9B-3268-449F-A255-636199548AFC}" type="presParOf" srcId="{9C802191-4CA8-4A9C-A8A7-62F63FBE5E6E}" destId="{146D769F-62ED-431B-A4BD-2A39C24C3EE2}" srcOrd="0" destOrd="0" presId="urn:microsoft.com/office/officeart/2005/8/layout/vList4"/>
    <dgm:cxn modelId="{5DDDE62A-9A95-4C70-85D7-F0132E512803}" type="presParOf" srcId="{9C802191-4CA8-4A9C-A8A7-62F63FBE5E6E}" destId="{194918B2-ACA7-43B4-A4A9-9BE6D6064C08}" srcOrd="1" destOrd="0" presId="urn:microsoft.com/office/officeart/2005/8/layout/vList4"/>
    <dgm:cxn modelId="{88F4B777-47E0-4CAA-906E-2E7767CE88BE}" type="presParOf" srcId="{9C802191-4CA8-4A9C-A8A7-62F63FBE5E6E}" destId="{7F9BDB90-37F6-4220-902D-3F293604C14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215,0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latin typeface="Arial" pitchFamily="34" charset="0"/>
              <a:cs typeface="Arial" pitchFamily="34" charset="0"/>
            </a:rPr>
            <a:t>307,0</a:t>
          </a:r>
          <a:endParaRPr lang="ru-RU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i="0" dirty="0" smtClean="0">
              <a:latin typeface="Arial" pitchFamily="34" charset="0"/>
              <a:cs typeface="Arial" pitchFamily="34" charset="0"/>
            </a:rPr>
            <a:t>520,0</a:t>
          </a:r>
          <a:endParaRPr lang="ru-RU" sz="14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273,0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latin typeface="Arial" pitchFamily="34" charset="0"/>
              <a:cs typeface="Arial" pitchFamily="34" charset="0"/>
            </a:rPr>
            <a:t> 4 555,0</a:t>
          </a:r>
          <a:endParaRPr lang="ru-RU" sz="14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</dgm:pt>
    <dgm:pt modelId="{C0F463B6-641B-45BE-ADA7-0C437093E6BA}" type="sibTrans" cxnId="{709ABA7C-2919-4672-82BF-90D2F283C0A7}">
      <dgm:prSet/>
      <dgm:spPr/>
    </dgm:pt>
    <dgm:pt modelId="{DDA0A6DA-157D-4608-A94A-C3BB34AA10D1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5 201,5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8A2700-FE87-4850-8F78-95AFFE8526B1}" type="parTrans" cxnId="{602F7DE3-A274-4B5F-857A-C585F2E96848}">
      <dgm:prSet/>
      <dgm:spPr/>
    </dgm:pt>
    <dgm:pt modelId="{DD66077A-327B-4751-9F50-9E87936D9693}" type="sibTrans" cxnId="{602F7DE3-A274-4B5F-857A-C585F2E96848}">
      <dgm:prSet/>
      <dgm:spPr/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FAAA3-6F62-4E66-97AB-B45D403DD0C1}" type="pres">
      <dgm:prSet presAssocID="{DDA0A6DA-157D-4608-A94A-C3BB34AA10D1}" presName="comp" presStyleCnt="0"/>
      <dgm:spPr/>
    </dgm:pt>
    <dgm:pt modelId="{85880ECA-2650-481B-A59B-4CFE8443F062}" type="pres">
      <dgm:prSet presAssocID="{DDA0A6DA-157D-4608-A94A-C3BB34AA10D1}" presName="box" presStyleLbl="node1" presStyleIdx="0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5D8AE0B6-3A02-49E3-95D2-38D8FBBC4862}" type="pres">
      <dgm:prSet presAssocID="{DDA0A6DA-157D-4608-A94A-C3BB34AA10D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809758-E2F0-481B-AD69-28595F1E5CB9}" type="pres">
      <dgm:prSet presAssocID="{DDA0A6DA-157D-4608-A94A-C3BB34AA10D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C778-2590-4509-9275-E84F198656C1}" type="pres">
      <dgm:prSet presAssocID="{DD66077A-327B-4751-9F50-9E87936D9693}" presName="spacer" presStyleCnt="0"/>
      <dgm:spPr/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1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4" presStyleCnt="6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6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AE4CEA1F-ED7F-4516-8CF8-A2D5C8F05B04}" type="presOf" srcId="{DDA0A6DA-157D-4608-A94A-C3BB34AA10D1}" destId="{85880ECA-2650-481B-A59B-4CFE8443F062}" srcOrd="0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E0F4CE22-1344-4C6E-BADB-E7A404F38150}" type="presOf" srcId="{E89563D3-5528-49FF-BEE5-097329658725}" destId="{0A333116-A0F0-42B1-B3C8-31D2DC24E4ED}" srcOrd="0" destOrd="0" presId="urn:microsoft.com/office/officeart/2005/8/layout/vList4"/>
    <dgm:cxn modelId="{709ABA7C-2919-4672-82BF-90D2F283C0A7}" srcId="{227A101D-8088-4F21-A936-43AB877355D2}" destId="{E89563D3-5528-49FF-BEE5-097329658725}" srcOrd="4" destOrd="0" parTransId="{FA050701-A593-4E09-B8D9-6F0D13FC7F30}" sibTransId="{C0F463B6-641B-45BE-ADA7-0C437093E6BA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2A910A16-4599-4A30-9B84-7EF20ABB1947}" type="presOf" srcId="{E89563D3-5528-49FF-BEE5-097329658725}" destId="{F56A9C02-84BA-4A78-B015-CC87A99ED689}" srcOrd="1" destOrd="0" presId="urn:microsoft.com/office/officeart/2005/8/layout/vList4"/>
    <dgm:cxn modelId="{752728C9-4747-4847-A791-261132AC8DB7}" type="presOf" srcId="{DDA0A6DA-157D-4608-A94A-C3BB34AA10D1}" destId="{0E809758-E2F0-481B-AD69-28595F1E5CB9}" srcOrd="1" destOrd="0" presId="urn:microsoft.com/office/officeart/2005/8/layout/vList4"/>
    <dgm:cxn modelId="{602F7DE3-A274-4B5F-857A-C585F2E96848}" srcId="{227A101D-8088-4F21-A936-43AB877355D2}" destId="{DDA0A6DA-157D-4608-A94A-C3BB34AA10D1}" srcOrd="0" destOrd="0" parTransId="{428A2700-FE87-4850-8F78-95AFFE8526B1}" sibTransId="{DD66077A-327B-4751-9F50-9E87936D9693}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1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BD113304-AEC8-4E9B-9485-D25083E98B79}" type="presParOf" srcId="{B17E2703-ED7C-40C1-AA5F-205C0BB9EA84}" destId="{E1BFAAA3-6F62-4E66-97AB-B45D403DD0C1}" srcOrd="0" destOrd="0" presId="urn:microsoft.com/office/officeart/2005/8/layout/vList4"/>
    <dgm:cxn modelId="{7CC96A44-A5DD-4EBD-A619-3F8456498A68}" type="presParOf" srcId="{E1BFAAA3-6F62-4E66-97AB-B45D403DD0C1}" destId="{85880ECA-2650-481B-A59B-4CFE8443F062}" srcOrd="0" destOrd="0" presId="urn:microsoft.com/office/officeart/2005/8/layout/vList4"/>
    <dgm:cxn modelId="{0F06EE50-CEFB-4469-AA55-EFD86C6F170D}" type="presParOf" srcId="{E1BFAAA3-6F62-4E66-97AB-B45D403DD0C1}" destId="{5D8AE0B6-3A02-49E3-95D2-38D8FBBC4862}" srcOrd="1" destOrd="0" presId="urn:microsoft.com/office/officeart/2005/8/layout/vList4"/>
    <dgm:cxn modelId="{79537E47-9267-462A-A399-9DF851965F54}" type="presParOf" srcId="{E1BFAAA3-6F62-4E66-97AB-B45D403DD0C1}" destId="{0E809758-E2F0-481B-AD69-28595F1E5CB9}" srcOrd="2" destOrd="0" presId="urn:microsoft.com/office/officeart/2005/8/layout/vList4"/>
    <dgm:cxn modelId="{7B1F5958-62CF-4ACB-AAE6-34DA716640AB}" type="presParOf" srcId="{B17E2703-ED7C-40C1-AA5F-205C0BB9EA84}" destId="{E4B9C778-2590-4509-9275-E84F198656C1}" srcOrd="1" destOrd="0" presId="urn:microsoft.com/office/officeart/2005/8/layout/vList4"/>
    <dgm:cxn modelId="{C144162E-AE20-46EA-8EE1-4212686E859A}" type="presParOf" srcId="{B17E2703-ED7C-40C1-AA5F-205C0BB9EA84}" destId="{72FA62D0-0599-45E8-836F-576228845A69}" srcOrd="2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4F9D7AC6-67F5-4386-B71D-72A976BA63F7}" type="presParOf" srcId="{B17E2703-ED7C-40C1-AA5F-205C0BB9EA84}" destId="{7D4D5190-7A99-4EE3-BF13-894BFF6BFA1A}" srcOrd="6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7" destOrd="0" presId="urn:microsoft.com/office/officeart/2005/8/layout/vList4"/>
    <dgm:cxn modelId="{793CB7F3-A1FA-4B09-844D-E9C37E35491B}" type="presParOf" srcId="{B17E2703-ED7C-40C1-AA5F-205C0BB9EA84}" destId="{E528D261-1367-4287-9387-1240C719ED13}" srcOrd="8" destOrd="0" presId="urn:microsoft.com/office/officeart/2005/8/layout/vList4"/>
    <dgm:cxn modelId="{D752ABE9-97FC-4606-9C9F-CED1AEF0F0A6}" type="presParOf" srcId="{E528D261-1367-4287-9387-1240C719ED13}" destId="{0A333116-A0F0-42B1-B3C8-31D2DC24E4ED}" srcOrd="0" destOrd="0" presId="urn:microsoft.com/office/officeart/2005/8/layout/vList4"/>
    <dgm:cxn modelId="{22D32A55-E98B-4ED8-9951-23B19FBAD475}" type="presParOf" srcId="{E528D261-1367-4287-9387-1240C719ED13}" destId="{399D8D20-8820-430F-9E94-B302FC5EE2D0}" srcOrd="1" destOrd="0" presId="urn:microsoft.com/office/officeart/2005/8/layout/vList4"/>
    <dgm:cxn modelId="{B7A850F2-2DD7-4B70-BBF8-430E31F595FD}" type="presParOf" srcId="{E528D261-1367-4287-9387-1240C719ED13}" destId="{F56A9C02-84BA-4A78-B015-CC87A99ED689}" srcOrd="2" destOrd="0" presId="urn:microsoft.com/office/officeart/2005/8/layout/vList4"/>
    <dgm:cxn modelId="{E4C9C5FF-8D60-4424-A416-4A2D255D5079}" type="presParOf" srcId="{B17E2703-ED7C-40C1-AA5F-205C0BB9EA84}" destId="{A5ECCE62-6589-46B4-BF08-3ED08E1F9F58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735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490531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kern="1200" dirty="0">
            <a:solidFill>
              <a:schemeClr val="bg1"/>
            </a:solidFill>
          </a:endParaRPr>
        </a:p>
      </dsp:txBody>
      <dsp:txXfrm rot="5400000">
        <a:off x="4355931" y="-2490531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18228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</a:rPr>
            <a:t>Проведение взвешенной долговой политики</a:t>
          </a:r>
          <a:endParaRPr lang="ru-RU" sz="1400" b="1" kern="1200" dirty="0">
            <a:solidFill>
              <a:schemeClr val="bg1"/>
            </a:solidFill>
          </a:endParaRPr>
        </a:p>
      </dsp:txBody>
      <dsp:txXfrm rot="5400000">
        <a:off x="4287862" y="-18228"/>
        <a:ext cx="2210118" cy="72871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468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4 096,4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23468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40626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2 691,6</a:t>
          </a:r>
        </a:p>
      </dsp:txBody>
      <dsp:txXfrm>
        <a:off x="839705" y="840626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656187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3 689,0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1656187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252187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287,4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2521879"/>
        <a:ext cx="2976718" cy="764205"/>
      </dsp:txXfrm>
    </dsp:sp>
    <dsp:sp modelId="{DC42D897-0D3D-4A0C-B8F0-96062FA331A1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5150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65,3</a:t>
          </a:r>
        </a:p>
      </dsp:txBody>
      <dsp:txXfrm>
        <a:off x="839705" y="3351509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D769F-62ED-431B-A4BD-2A39C24C3EE2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235,8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4203132"/>
        <a:ext cx="2976718" cy="764205"/>
      </dsp:txXfrm>
    </dsp:sp>
    <dsp:sp modelId="{194918B2-ACA7-43B4-A4A9-9BE6D6064C08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80ECA-2650-481B-A59B-4CFE8443F062}">
      <dsp:nvSpPr>
        <dsp:cNvPr id="0" name=""/>
        <dsp:cNvSpPr/>
      </dsp:nvSpPr>
      <dsp:spPr>
        <a:xfrm>
          <a:off x="0" y="25476"/>
          <a:ext cx="3672408" cy="660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5 201,5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5476"/>
        <a:ext cx="2861991" cy="660782"/>
      </dsp:txXfrm>
    </dsp:sp>
    <dsp:sp modelId="{5D8AE0B6-3A02-49E3-95D2-38D8FBBC4862}">
      <dsp:nvSpPr>
        <dsp:cNvPr id="0" name=""/>
        <dsp:cNvSpPr/>
      </dsp:nvSpPr>
      <dsp:spPr>
        <a:xfrm>
          <a:off x="75935" y="26649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D41-3DD3-4EE3-8258-251B37A8AA34}">
      <dsp:nvSpPr>
        <dsp:cNvPr id="0" name=""/>
        <dsp:cNvSpPr/>
      </dsp:nvSpPr>
      <dsp:spPr>
        <a:xfrm>
          <a:off x="0" y="736717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215,0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736717"/>
        <a:ext cx="2861991" cy="759353"/>
      </dsp:txXfrm>
    </dsp:sp>
    <dsp:sp modelId="{8742C5EE-2DD0-46E4-AB75-87A4D25F8D62}">
      <dsp:nvSpPr>
        <dsp:cNvPr id="0" name=""/>
        <dsp:cNvSpPr/>
      </dsp:nvSpPr>
      <dsp:spPr>
        <a:xfrm>
          <a:off x="75935" y="812652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72006"/>
          <a:ext cx="3672408" cy="989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307,0</a:t>
          </a:r>
          <a:endParaRPr lang="ru-RU" sz="1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1572006"/>
        <a:ext cx="2861991" cy="989020"/>
      </dsp:txXfrm>
    </dsp:sp>
    <dsp:sp modelId="{B43CAF5A-DF0E-47F1-8B84-50B2394B9328}">
      <dsp:nvSpPr>
        <dsp:cNvPr id="0" name=""/>
        <dsp:cNvSpPr/>
      </dsp:nvSpPr>
      <dsp:spPr>
        <a:xfrm>
          <a:off x="75935" y="1762775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36962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520,0</a:t>
          </a:r>
          <a:endParaRPr lang="ru-RU" sz="14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636962"/>
        <a:ext cx="2861991" cy="759353"/>
      </dsp:txXfrm>
    </dsp:sp>
    <dsp:sp modelId="{7DE197FE-AADA-44C3-8B2B-CF16D12E116A}">
      <dsp:nvSpPr>
        <dsp:cNvPr id="0" name=""/>
        <dsp:cNvSpPr/>
      </dsp:nvSpPr>
      <dsp:spPr>
        <a:xfrm>
          <a:off x="75935" y="2712898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472251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 4 555,0</a:t>
          </a:r>
          <a:endParaRPr lang="ru-RU" sz="14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3472251"/>
        <a:ext cx="2861991" cy="759353"/>
      </dsp:txXfrm>
    </dsp:sp>
    <dsp:sp modelId="{399D8D20-8820-430F-9E94-B302FC5EE2D0}">
      <dsp:nvSpPr>
        <dsp:cNvPr id="0" name=""/>
        <dsp:cNvSpPr/>
      </dsp:nvSpPr>
      <dsp:spPr>
        <a:xfrm>
          <a:off x="75935" y="3548187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276825"/>
          <a:ext cx="3672408" cy="660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273,0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10416" y="4276825"/>
        <a:ext cx="2861991" cy="660782"/>
      </dsp:txXfrm>
    </dsp:sp>
    <dsp:sp modelId="{3A722FFA-D144-4D82-A948-F625B32E43B9}">
      <dsp:nvSpPr>
        <dsp:cNvPr id="0" name=""/>
        <dsp:cNvSpPr/>
      </dsp:nvSpPr>
      <dsp:spPr>
        <a:xfrm>
          <a:off x="75935" y="4340490"/>
          <a:ext cx="734481" cy="594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0.70125</cdr:x>
      <cdr:y>0.02137</cdr:y>
    </cdr:from>
    <cdr:to>
      <cdr:x>0.98474</cdr:x>
      <cdr:y>0.08578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770984" y="100608"/>
          <a:ext cx="2333009" cy="303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4 555,0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A00EB-120E-4A73-BF49-F2FF72C562F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B3EF5C8-DA30-4A4F-8BEB-F6AD1DBF84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6A56E-A333-4C61-8E08-8611FFD624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80F07-01D7-46F6-93BF-7E85D5443A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E658A-C51F-4CE5-A014-80C429963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2272D-6230-46C0-B6E2-18597520D0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E0319-4005-4E71-8877-6514BCDA0A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11.12.2019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BF5A-CDCA-4ABB-802A-443D3237E0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12/11/2019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71744"/>
            <a:ext cx="8964488" cy="4286256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 Треневского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57298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налога на доходы</a:t>
            </a:r>
            <a:br>
              <a:rPr lang="ru-RU" sz="2000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физических лиц в бюджет </a:t>
            </a:r>
            <a:r>
              <a:rPr lang="ru-RU" sz="2000" cap="all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треневского</a:t>
            </a:r>
            <a:r>
              <a:rPr lang="ru-RU" sz="2000" cap="all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  <a:br>
              <a:rPr lang="ru-RU" sz="2200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Треневского сельского поселения Миллеровского района на 2020-2022 годы</a:t>
            </a:r>
            <a:r>
              <a:rPr lang="ru-RU" sz="4400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308304" y="1340768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8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51520" y="1340768"/>
            <a:ext cx="6929391" cy="114992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tIns="36000" rIns="0" bIns="36000">
            <a:spAutoFit/>
            <a:flatTx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Исходные данные на 2020 и 2022 годы – утвержденные ассигнования в решении Собрания депутатов Треневского сельского поселения от 27.12.2018 № 100 «О бюджете Треневского сельского поселения Миллеровского района на 2019 год и плановый период 2020 и 2021 годов», на 2022 год – бюджетные ассигнования 2021 года, установленные этим решением</a:t>
            </a: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308304" y="2780928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51520" y="2708920"/>
            <a:ext cx="6768752" cy="11695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в связи с доведением минимального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размера  оплаты труда до величины прожиточного минимума трудоспособного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с 1 января 2020 года до 12 130 рублей, на 2021 и 2022 годы – предусмотрен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2020 года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7308304" y="4077072"/>
            <a:ext cx="1627232" cy="1080120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9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51520" y="4077072"/>
            <a:ext cx="68580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7452320" y="5301208"/>
            <a:ext cx="1512168" cy="108012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3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79512" y="5301208"/>
            <a:ext cx="7056784" cy="100160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3600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2020 года на 3,8 процента, с 1 октября 2021 года на 4,0 процента и с 1 октября 2022 года на 4,0 процента </a:t>
            </a:r>
          </a:p>
          <a:p>
            <a:pPr algn="ctr"/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Треневского сельского поселения Миллеровского района в 2020 году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11 071,5 тыс. рублей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3528" y="1722674"/>
          <a:ext cx="8568952" cy="490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Расходы бюджета Треневского сельского поселения Миллеровского района, формируемые в рамках </a:t>
            </a:r>
            <a:r>
              <a:rPr lang="ru-RU" sz="2000" dirty="0" smtClean="0">
                <a:solidFill>
                  <a:srgbClr val="FF0000"/>
                </a:solidFill>
              </a:rPr>
              <a:t>муниципальных программ </a:t>
            </a:r>
            <a:r>
              <a:rPr lang="ru-RU" sz="2000" dirty="0" smtClean="0">
                <a:solidFill>
                  <a:srgbClr val="002060"/>
                </a:solidFill>
              </a:rPr>
              <a:t>Треневского сельского поселения, </a:t>
            </a:r>
            <a:r>
              <a:rPr lang="ru-RU" sz="2000" dirty="0" smtClean="0">
                <a:solidFill>
                  <a:srgbClr val="FF0000"/>
                </a:solidFill>
              </a:rPr>
              <a:t>непрограммные расходы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45134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96544"/>
                <a:gridCol w="1080120"/>
                <a:gridCol w="1152128"/>
                <a:gridCol w="1100808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2020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2021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2022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муниципальными финансами»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5 137,9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4 913,1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4 951,5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«Муниципальная политика»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 пожарной безопасности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и безопасности людей на водных объектах»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качественными жилищно-коммунальными услугами населения Треневского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803,0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221,1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228,4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0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«Информационное общество»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4 555,0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2 383,0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2 389,2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10 805,9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7 762,2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7 784,1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Непрограммные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расходы</a:t>
                      </a:r>
                      <a:endParaRPr lang="ru-RU" sz="14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265,6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846,0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470,3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52320" y="1484784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Структура расходов по разделу </a:t>
            </a:r>
            <a:r>
              <a:rPr lang="ru-RU" sz="2800" dirty="0" smtClean="0">
                <a:solidFill>
                  <a:srgbClr val="C00000"/>
                </a:solidFill>
              </a:rPr>
              <a:t>«Культура, кинематография» </a:t>
            </a:r>
            <a:r>
              <a:rPr lang="ru-RU" sz="2800" dirty="0" smtClean="0">
                <a:solidFill>
                  <a:srgbClr val="002060"/>
                </a:solidFill>
              </a:rPr>
              <a:t>на 2020 год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из на 2020 год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1268760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3 689,0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054998" flipV="1">
            <a:off x="2488211" y="2667470"/>
            <a:ext cx="1492891" cy="7018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дотация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501008"/>
            <a:ext cx="2736304" cy="14401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94,4%)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3 480,8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30"/>
          <p:cNvGrpSpPr/>
          <p:nvPr/>
        </p:nvGrpSpPr>
        <p:grpSpPr>
          <a:xfrm rot="1617088">
            <a:off x="5210398" y="2673015"/>
            <a:ext cx="1587382" cy="655446"/>
            <a:chOff x="5360884" y="4888977"/>
            <a:chExt cx="1587382" cy="655446"/>
          </a:xfrm>
        </p:grpSpPr>
        <p:sp>
          <p:nvSpPr>
            <p:cNvPr id="16" name="Стрелка вниз 1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0884" y="5013175"/>
              <a:ext cx="1507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2 субвенции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6084168" y="3573016"/>
            <a:ext cx="2592288" cy="16561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208,2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Pictures\1518498_photo_jpg_s_clipdea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167486"/>
            <a:ext cx="2110003" cy="158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072198" y="3786190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2020 год и на плановый период 2021 и 2022 годов»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Муниципальные программы Треневского сельского поселения </a:t>
            </a:r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42844" y="2643182"/>
            <a:ext cx="9001156" cy="171451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Треневского сельского поселения Миллеровского района на 2020 год и 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6" name="Picture 2" descr="Z:\2017\НОЯБРЬ\ЮЛЯ\админ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00504"/>
            <a:ext cx="3286148" cy="248316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1166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116632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Треневского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29.10.2019 № 71)</a:t>
            </a:r>
            <a:endPara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21429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Треневского сельского поселения Миллеровского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23528" y="2564904"/>
            <a:ext cx="6624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2020 год и на плановый период 2021 и 2022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5536" y="486916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67544" y="162880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Треневского сельского поселения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124744"/>
            <a:ext cx="1559365" cy="1378089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348880"/>
            <a:ext cx="130368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284984"/>
            <a:ext cx="1728192" cy="1527290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5879" y="4653137"/>
            <a:ext cx="1440617" cy="1273145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5903444"/>
            <a:ext cx="1008112" cy="89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Основные направления  бюджетной и налоговой политики Треневского сельского поселения 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на 2020-2022 годы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86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 29.10.2019 № 71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420888"/>
            <a:ext cx="3384376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/>
              <a:t>  </a:t>
            </a:r>
            <a:r>
              <a:rPr lang="ru-RU" sz="1200" b="1" dirty="0" smtClean="0">
                <a:solidFill>
                  <a:srgbClr val="7030A0"/>
                </a:solidFill>
              </a:rPr>
              <a:t>Сбалансированность бюджета</a:t>
            </a:r>
          </a:p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7030A0"/>
                </a:solidFill>
              </a:rPr>
              <a:t>  Устойчивость бюджетной системы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75856" y="2708920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 Реализация Указов Президента РФ</a:t>
            </a:r>
          </a:p>
          <a:p>
            <a:pPr marL="92075" indent="-92075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 Достижение целей социально-экономического развития Треневского сельского поселения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581128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приоритеты Треневского сельского поселения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6A56E-A333-4C61-8E08-8611FFD624D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03232" cy="741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Обеспечение социального благополучия населения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249289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3946128"/>
            <a:ext cx="2923834" cy="2911872"/>
            <a:chOff x="316566" y="0"/>
            <a:chExt cx="2923834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16566" y="0"/>
              <a:ext cx="2923834" cy="291187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16566" y="1164748"/>
              <a:ext cx="2923834" cy="1164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Повышение налоговых и неналоговых поступлений в бюджет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84168" y="3946128"/>
            <a:ext cx="2750861" cy="2911872"/>
            <a:chOff x="3342853" y="0"/>
            <a:chExt cx="2750861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342853" y="0"/>
              <a:ext cx="2750861" cy="291187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342853" y="1164748"/>
              <a:ext cx="2750861" cy="1164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Формирование расходов с учетом их оптимизации и повышения эффективности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75856" y="3946128"/>
            <a:ext cx="2631266" cy="2911872"/>
            <a:chOff x="6196166" y="0"/>
            <a:chExt cx="2631266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96166" y="0"/>
              <a:ext cx="2631266" cy="291187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196166" y="1164748"/>
              <a:ext cx="2631266" cy="1164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Проведение взвешенной долговой политики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9" name="Овал 18"/>
          <p:cNvSpPr/>
          <p:nvPr/>
        </p:nvSpPr>
        <p:spPr>
          <a:xfrm>
            <a:off x="1043608" y="4293096"/>
            <a:ext cx="811900" cy="80081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Овал 19"/>
          <p:cNvSpPr/>
          <p:nvPr/>
        </p:nvSpPr>
        <p:spPr>
          <a:xfrm>
            <a:off x="7020272" y="4149080"/>
            <a:ext cx="826202" cy="80081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4139952" y="4149080"/>
            <a:ext cx="774442" cy="80081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88640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Треневского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986521" y="0"/>
            <a:ext cx="5378401" cy="685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бюджета Треневского сельского поселения на 2020 год и на плановый период 2021 и 2022 годов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11 071,5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7 702,5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7 581,1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7 382,5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7 487,9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7 580,9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3 689,0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214,6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11 071,5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8 608,2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8 254,4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-905,7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-673,3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Треневского сельского поселения на 2020 год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11 071,5</a:t>
            </a:r>
            <a:endParaRPr lang="ru-RU" sz="1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071,5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СТРУКТУРА НАЛОГОВЫХ И НЕНАЛОГОВЫХ ДОХОДОВ </a:t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БЮДЖЕТА Треневского сельского поселения Миллеровского района В 2020 ГОДУ</a:t>
            </a: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rebuchet MS"/>
                <a:cs typeface="Arial" charset="0"/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rebuchet MS"/>
                <a:cs typeface="Arial" charset="0"/>
              </a:rPr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18713</TotalTime>
  <Words>1022</Words>
  <Application>Microsoft Office PowerPoint</Application>
  <PresentationFormat>Экран (4:3)</PresentationFormat>
  <Paragraphs>203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10195094</vt:lpstr>
      <vt:lpstr>Апекс</vt:lpstr>
      <vt:lpstr>Треневское сельское поселение   </vt:lpstr>
      <vt:lpstr>Слайд 2</vt:lpstr>
      <vt:lpstr>Слайд 3</vt:lpstr>
      <vt:lpstr>Основные направления  бюджетной и налоговой политики Треневского сельского поселения  на 2020-2022 годы </vt:lpstr>
      <vt:lpstr>Основные приоритеты Треневского сельского поселения </vt:lpstr>
      <vt:lpstr>Слайд 6</vt:lpstr>
      <vt:lpstr>Прогноз основных характеристик бюджета Треневского сельского поселения на 2020 год и на плановый период 2021 и 2022 годов</vt:lpstr>
      <vt:lpstr>Основные параметры бюджета Треневского сельского поселения на 2020 год </vt:lpstr>
      <vt:lpstr>СТРУКТУРА НАЛОГОВЫХ И НЕНАЛОГОВЫХ ДОХОДОВ  БЮДЖЕТА Треневского сельского поселения Миллеровского района В 2020 ГОДУ </vt:lpstr>
      <vt:lpstr>Динамика поступлений налога на доходы физических лиц в бюджет треневского сельского поселения Миллеровского района</vt:lpstr>
      <vt:lpstr>Основные приоритеты и подходы к формированию расходов  бюджета Треневского сельского поселения Миллеровского района на 2020-2022 годы </vt:lpstr>
      <vt:lpstr>Расходы бюджета Треневского сельского поселения Миллеровского района в 2020 году 11 071,5 тыс. рублей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vt:lpstr>
      <vt:lpstr>Структура расходов по разделу «Культура, кинематография» на 2020 год</vt:lpstr>
      <vt:lpstr>Структура межбюджетных трансфертов из на 2020 год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1922</cp:revision>
  <dcterms:created xsi:type="dcterms:W3CDTF">2011-10-21T12:19:44Z</dcterms:created>
  <dcterms:modified xsi:type="dcterms:W3CDTF">2019-12-11T13:18:00Z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