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8664"/>
    <a:srgbClr val="173A8D"/>
    <a:srgbClr val="385592"/>
    <a:srgbClr val="FFC900"/>
    <a:srgbClr val="129481"/>
    <a:srgbClr val="0F2741"/>
    <a:srgbClr val="001736"/>
    <a:srgbClr val="003374"/>
    <a:srgbClr val="C9A093"/>
    <a:srgbClr val="F1F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Туриловского сельского поселения Миллеровского района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23679.8</c:v>
                </c:pt>
                <c:pt idx="1">
                  <c:v>11618.9</c:v>
                </c:pt>
                <c:pt idx="2">
                  <c:v>1057.9000000000001</c:v>
                </c:pt>
                <c:pt idx="3">
                  <c:v>17131.2</c:v>
                </c:pt>
                <c:pt idx="4">
                  <c:v>8104.7</c:v>
                </c:pt>
                <c:pt idx="5">
                  <c:v>10670.2</c:v>
                </c:pt>
                <c:pt idx="6">
                  <c:v>10883.6</c:v>
                </c:pt>
              </c:numCache>
            </c:numRef>
          </c:val>
        </c:ser>
        <c:axId val="111053056"/>
        <c:axId val="88686592"/>
      </c:barChart>
      <c:catAx>
        <c:axId val="111053056"/>
        <c:scaling>
          <c:orientation val="minMax"/>
        </c:scaling>
        <c:axPos val="b"/>
        <c:numFmt formatCode="General" sourceLinked="1"/>
        <c:majorTickMark val="none"/>
        <c:tickLblPos val="nextTo"/>
        <c:crossAx val="88686592"/>
        <c:crosses val="autoZero"/>
        <c:auto val="1"/>
        <c:lblAlgn val="ctr"/>
        <c:lblOffset val="100"/>
      </c:catAx>
      <c:valAx>
        <c:axId val="88686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105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39821111694225"/>
          <c:y val="3.4932349323493282E-2"/>
          <c:w val="0.86944997134299673"/>
          <c:h val="0.871849376761486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1848836029317921E-2"/>
                  <c:y val="-2.1223813812941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49878478973841E-2"/>
                  <c:y val="-4.41357468692797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2954053033223E-2"/>
                  <c:y val="-4.09042043176339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08543373163665E-3"/>
                  <c:y val="-3.66012919971720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504956927439421E-3"/>
                  <c:y val="-1.7220172201722103E-2"/>
                </c:manualLayout>
              </c:layout>
              <c:showVal val="1"/>
            </c:dLbl>
            <c:dLbl>
              <c:idx val="5"/>
              <c:layout>
                <c:manualLayout>
                  <c:x val="1.0467504803345141E-2"/>
                  <c:y val="-3.9833028251542356E-2"/>
                </c:manualLayout>
              </c:layout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4323.2</c:v>
                </c:pt>
                <c:pt idx="1">
                  <c:v>3955.5</c:v>
                </c:pt>
                <c:pt idx="2" formatCode="0.0">
                  <c:v>3527</c:v>
                </c:pt>
                <c:pt idx="3">
                  <c:v>2755.3</c:v>
                </c:pt>
                <c:pt idx="4">
                  <c:v>3835.1</c:v>
                </c:pt>
                <c:pt idx="5">
                  <c:v>4292.4000000000005</c:v>
                </c:pt>
              </c:numCache>
            </c:numRef>
          </c:val>
        </c:ser>
        <c:shape val="box"/>
        <c:axId val="146660352"/>
        <c:axId val="146666240"/>
        <c:axId val="0"/>
      </c:bar3DChart>
      <c:catAx>
        <c:axId val="146660352"/>
        <c:scaling>
          <c:orientation val="minMax"/>
        </c:scaling>
        <c:axPos val="b"/>
        <c:numFmt formatCode="General" sourceLinked="1"/>
        <c:tickLblPos val="nextTo"/>
        <c:crossAx val="146666240"/>
        <c:crosses val="autoZero"/>
        <c:auto val="1"/>
        <c:lblAlgn val="ctr"/>
        <c:lblOffset val="100"/>
      </c:catAx>
      <c:valAx>
        <c:axId val="146666240"/>
        <c:scaling>
          <c:orientation val="minMax"/>
          <c:max val="5000"/>
          <c:min val="1000"/>
        </c:scaling>
        <c:axPos val="l"/>
        <c:majorGridlines/>
        <c:numFmt formatCode="General" sourceLinked="1"/>
        <c:tickLblPos val="nextTo"/>
        <c:crossAx val="146660352"/>
        <c:crosses val="autoZero"/>
        <c:crossBetween val="between"/>
        <c:majorUnit val="1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7.973861490137471E-2"/>
          <c:y val="1.3892101790820822E-2"/>
          <c:w val="0.91424879558836902"/>
          <c:h val="0.8987285278804638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9.7144917953958052E-3"/>
                  <c:y val="-5.5671537926235505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651E-2"/>
                </c:manualLayout>
              </c:layout>
              <c:showVal val="1"/>
            </c:dLbl>
            <c:dLbl>
              <c:idx val="3"/>
              <c:layout>
                <c:manualLayout>
                  <c:x val="1.1182504858648462E-2"/>
                  <c:y val="-3.6186499652052888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3.1170603674540802E-3"/>
                  <c:y val="-3.3420384951880967E-2"/>
                </c:manualLayout>
              </c:layout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54.7</c:v>
                </c:pt>
                <c:pt idx="1">
                  <c:v>185.1</c:v>
                </c:pt>
                <c:pt idx="2">
                  <c:v>227.5</c:v>
                </c:pt>
                <c:pt idx="3">
                  <c:v>214.5</c:v>
                </c:pt>
              </c:numCache>
            </c:numRef>
          </c:val>
        </c:ser>
        <c:overlap val="100"/>
        <c:axId val="146811136"/>
        <c:axId val="146829312"/>
      </c:barChart>
      <c:catAx>
        <c:axId val="146811136"/>
        <c:scaling>
          <c:orientation val="minMax"/>
        </c:scaling>
        <c:axPos val="b"/>
        <c:numFmt formatCode="General" sourceLinked="1"/>
        <c:tickLblPos val="nextTo"/>
        <c:crossAx val="146829312"/>
        <c:crosses val="autoZero"/>
        <c:auto val="1"/>
        <c:lblAlgn val="ctr"/>
        <c:lblOffset val="100"/>
      </c:catAx>
      <c:valAx>
        <c:axId val="146829312"/>
        <c:scaling>
          <c:orientation val="minMax"/>
        </c:scaling>
        <c:axPos val="l"/>
        <c:majorGridlines/>
        <c:numFmt formatCode="General" sourceLinked="1"/>
        <c:tickLblPos val="nextTo"/>
        <c:crossAx val="146811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Программые расходы</c:v>
                </c:pt>
                <c:pt idx="1">
                  <c:v>Непрограммые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95.6</c:v>
                </c:pt>
                <c:pt idx="1">
                  <c:v>4.4000000000000004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955143935809785E-2"/>
          <c:y val="7.5977035889381761E-2"/>
          <c:w val="0.56392544791826704"/>
          <c:h val="0.81570091474414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2.6357765053969022E-2"/>
                  <c:y val="-2.2691173037332601E-2"/>
                </c:manualLayout>
              </c:layout>
              <c:showVal val="1"/>
            </c:dLbl>
            <c:dLbl>
              <c:idx val="2"/>
              <c:layout>
                <c:manualLayout>
                  <c:x val="0.10426919407815524"/>
                  <c:y val="-4.4604070717575398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 - 3373,8 тыс. рублей</c:v>
                </c:pt>
                <c:pt idx="1">
                  <c:v>Субвенции - 208,4 тыс.рублей</c:v>
                </c:pt>
                <c:pt idx="2">
                  <c:v>Иные МБТ - 149,2 тыс.рублей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3373.8</c:v>
                </c:pt>
                <c:pt idx="1">
                  <c:v>208.4</c:v>
                </c:pt>
                <c:pt idx="2">
                  <c:v>149.19999999999999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6.1628051424791139E-3"/>
                  <c:y val="0.3281929569926179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730939066594071E-3"/>
                  <c:y val="0.1054898424653901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06900746096644E-2"/>
                  <c:y val="0.221642275403480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50339102029421E-2"/>
                  <c:y val="0.1585105818702596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060864260729921E-2"/>
                  <c:y val="0.1731179508445727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377514720582268E-2"/>
                  <c:y val="0.1539130979877813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325246907673628E-2"/>
                  <c:y val="0.120363138569943"/>
                </c:manualLayout>
              </c:layout>
              <c:showVal val="1"/>
            </c:dLbl>
            <c:dLbl>
              <c:idx val="7"/>
              <c:layout>
                <c:manualLayout>
                  <c:x val="4.0281973816717123E-3"/>
                  <c:y val="0.6199064796259186"/>
                </c:manualLayout>
              </c:layout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13381.2</c:v>
                </c:pt>
                <c:pt idx="1">
                  <c:v>9150</c:v>
                </c:pt>
                <c:pt idx="2">
                  <c:v>9974.7000000000007</c:v>
                </c:pt>
                <c:pt idx="3">
                  <c:v>16087.2</c:v>
                </c:pt>
                <c:pt idx="4">
                  <c:v>7036.1</c:v>
                </c:pt>
                <c:pt idx="5">
                  <c:v>6923</c:v>
                </c:pt>
                <c:pt idx="6">
                  <c:v>7152.2</c:v>
                </c:pt>
              </c:numCache>
            </c:numRef>
          </c:val>
        </c:ser>
        <c:shape val="box"/>
        <c:axId val="88715264"/>
        <c:axId val="88716800"/>
        <c:axId val="0"/>
      </c:bar3DChart>
      <c:catAx>
        <c:axId val="88715264"/>
        <c:scaling>
          <c:orientation val="minMax"/>
        </c:scaling>
        <c:axPos val="b"/>
        <c:numFmt formatCode="General" sourceLinked="1"/>
        <c:tickLblPos val="nextTo"/>
        <c:crossAx val="88716800"/>
        <c:crosses val="autoZero"/>
        <c:auto val="1"/>
        <c:lblAlgn val="ctr"/>
        <c:lblOffset val="100"/>
      </c:catAx>
      <c:valAx>
        <c:axId val="88716800"/>
        <c:scaling>
          <c:orientation val="minMax"/>
          <c:max val="20000"/>
        </c:scaling>
        <c:axPos val="l"/>
        <c:majorGridlines/>
        <c:numFmt formatCode="General" sourceLinked="1"/>
        <c:tickLblPos val="nextTo"/>
        <c:crossAx val="88715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>
                <c:manualLayout>
                  <c:x val="2.1770987409881502E-2"/>
                  <c:y val="-0.30330431459863733"/>
                </c:manualLayout>
              </c:layout>
              <c:showVal val="1"/>
            </c:dLbl>
            <c:dLbl>
              <c:idx val="1"/>
              <c:layout>
                <c:manualLayout>
                  <c:x val="-0.25622777490091297"/>
                  <c:y val="-8.3478251724395536E-3"/>
                </c:manualLayout>
              </c:layout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3747.2</c:v>
                </c:pt>
                <c:pt idx="1">
                  <c:v>6923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0.28637221900690291"/>
                  <c:y val="6.3999992988703291E-2"/>
                </c:manualLayout>
              </c:layout>
              <c:showVal val="1"/>
            </c:dLbl>
            <c:dLbl>
              <c:idx val="1"/>
              <c:layout>
                <c:manualLayout>
                  <c:x val="1.5072222052994876E-2"/>
                  <c:y val="0.3450434404608349"/>
                </c:manualLayout>
              </c:layout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3731.4</c:v>
                </c:pt>
                <c:pt idx="1">
                  <c:v>7152.2</c:v>
                </c:pt>
              </c:numCache>
            </c:numRef>
          </c:val>
        </c:ser>
        <c:shape val="pyramid"/>
        <c:axId val="136120960"/>
        <c:axId val="135446912"/>
        <c:axId val="0"/>
      </c:bar3DChart>
      <c:catAx>
        <c:axId val="136120960"/>
        <c:scaling>
          <c:orientation val="minMax"/>
        </c:scaling>
        <c:axPos val="b"/>
        <c:numFmt formatCode="General" sourceLinked="1"/>
        <c:tickLblPos val="nextTo"/>
        <c:crossAx val="135446912"/>
        <c:crosses val="autoZero"/>
        <c:auto val="1"/>
        <c:lblAlgn val="ctr"/>
        <c:lblOffset val="100"/>
      </c:catAx>
      <c:valAx>
        <c:axId val="13544691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612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58050115995449"/>
          <c:y val="0.28988403534307067"/>
          <c:w val="0.31837135080471568"/>
          <c:h val="0.3423186752680674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52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21"/>
          </c:dPt>
          <c:dPt>
            <c:idx val="2"/>
            <c:explosion val="22"/>
          </c:dPt>
          <c:dPt>
            <c:idx val="4"/>
            <c:explosion val="27"/>
          </c:dPt>
          <c:dPt>
            <c:idx val="6"/>
            <c:explosion val="23"/>
          </c:dPt>
          <c:dLbls>
            <c:dLbl>
              <c:idx val="0"/>
              <c:layout>
                <c:manualLayout>
                  <c:x val="-4.7740527991750334E-3"/>
                  <c:y val="0.10786262355503468"/>
                </c:manualLayout>
              </c:layout>
              <c:showVal val="1"/>
            </c:dLbl>
            <c:dLbl>
              <c:idx val="1"/>
              <c:layout>
                <c:manualLayout>
                  <c:x val="-1.3449163720338308E-2"/>
                  <c:y val="6.4409425167639639E-3"/>
                </c:manualLayout>
              </c:layout>
              <c:showVal val="1"/>
            </c:dLbl>
            <c:dLbl>
              <c:idx val="2"/>
              <c:layout>
                <c:manualLayout>
                  <c:x val="-6.9209693224068641E-3"/>
                  <c:y val="-1.9734539359503565E-2"/>
                </c:manualLayout>
              </c:layout>
              <c:showVal val="1"/>
            </c:dLbl>
            <c:dLbl>
              <c:idx val="3"/>
              <c:layout>
                <c:manualLayout>
                  <c:x val="3.1481486531005436E-3"/>
                  <c:y val="-8.963352455843847E-4"/>
                </c:manualLayout>
              </c:layout>
              <c:showVal val="1"/>
            </c:dLbl>
            <c:dLbl>
              <c:idx val="4"/>
              <c:layout>
                <c:manualLayout>
                  <c:x val="-3.380888556281339E-2"/>
                  <c:y val="-1.0048510120486982E-2"/>
                </c:manualLayout>
              </c:layout>
              <c:showVal val="1"/>
            </c:dLbl>
            <c:dLbl>
              <c:idx val="5"/>
              <c:layout>
                <c:manualLayout>
                  <c:x val="5.5386346008308669E-2"/>
                  <c:y val="-4.8902306105445173E-2"/>
                </c:manualLayout>
              </c:layout>
              <c:showVal val="1"/>
            </c:dLbl>
            <c:dLbl>
              <c:idx val="6"/>
              <c:layout>
                <c:manualLayout>
                  <c:x val="7.5104167776988126E-2"/>
                  <c:y val="4.986635984235304E-2"/>
                </c:manualLayout>
              </c:layout>
              <c:showVal val="1"/>
            </c:dLbl>
            <c:numFmt formatCode="#,##0.0" sourceLinked="0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- 59,31%</c:v>
                </c:pt>
                <c:pt idx="1">
                  <c:v>Налог на имущество физических лиц - 1,02%</c:v>
                </c:pt>
                <c:pt idx="2">
                  <c:v>Налоги на совокупный доход - 3,57%</c:v>
                </c:pt>
                <c:pt idx="3">
                  <c:v>Земельный налог - 32,18%</c:v>
                </c:pt>
                <c:pt idx="4">
                  <c:v>Доходы от использования имущества находящегося в государственной и муниципальной собственности - 3,2%</c:v>
                </c:pt>
                <c:pt idx="5">
                  <c:v>Госпошлина - 0,32%</c:v>
                </c:pt>
                <c:pt idx="6">
                  <c:v>Остальные доходы - 1,3%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4242</c:v>
                </c:pt>
                <c:pt idx="1">
                  <c:v>73.2</c:v>
                </c:pt>
                <c:pt idx="2">
                  <c:v>255.4</c:v>
                </c:pt>
                <c:pt idx="3">
                  <c:v>2301.8000000000002</c:v>
                </c:pt>
                <c:pt idx="4">
                  <c:v>229</c:v>
                </c:pt>
                <c:pt idx="5">
                  <c:v>23</c:v>
                </c:pt>
                <c:pt idx="6">
                  <c:v>27.8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kern="1000" spc="0" baseline="0"/>
            </a:pPr>
            <a:endParaRPr lang="ru-RU"/>
          </a:p>
        </c:txPr>
      </c:legendEntry>
      <c:layout>
        <c:manualLayout>
          <c:xMode val="edge"/>
          <c:yMode val="edge"/>
          <c:x val="0.56813486073904151"/>
          <c:y val="1.1487216472959234E-3"/>
          <c:w val="0.40954736811054326"/>
          <c:h val="0.99885127835270404"/>
        </c:manualLayout>
      </c:layout>
      <c:txPr>
        <a:bodyPr/>
        <a:lstStyle/>
        <a:p>
          <a:pPr>
            <a:defRPr sz="1000" kern="1000" spc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 материальных активов</c:v>
                </c:pt>
                <c:pt idx="5">
                  <c:v>Гос.пошлина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4242</c:v>
                </c:pt>
                <c:pt idx="1">
                  <c:v>255.4</c:v>
                </c:pt>
                <c:pt idx="2">
                  <c:v>73.2</c:v>
                </c:pt>
                <c:pt idx="3">
                  <c:v>2301.8000000000002</c:v>
                </c:pt>
                <c:pt idx="4">
                  <c:v>229</c:v>
                </c:pt>
                <c:pt idx="5">
                  <c:v>23</c:v>
                </c:pt>
                <c:pt idx="6">
                  <c:v>27.8</c:v>
                </c:pt>
              </c:numCache>
            </c:numRef>
          </c:val>
        </c:ser>
        <c:dLbls>
          <c:showVal val="1"/>
        </c:dLbls>
        <c:overlap val="-25"/>
        <c:axId val="136283264"/>
        <c:axId val="136284800"/>
      </c:barChart>
      <c:catAx>
        <c:axId val="136283264"/>
        <c:scaling>
          <c:orientation val="minMax"/>
        </c:scaling>
        <c:axPos val="l"/>
        <c:majorTickMark val="none"/>
        <c:tickLblPos val="nextTo"/>
        <c:crossAx val="136284800"/>
        <c:crosses val="autoZero"/>
        <c:auto val="1"/>
        <c:lblAlgn val="ctr"/>
        <c:lblOffset val="100"/>
      </c:catAx>
      <c:valAx>
        <c:axId val="1362848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6283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bg1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8853670311365648E-2"/>
                  <c:y val="-0.18178152259269484"/>
                </c:manualLayout>
              </c:layout>
              <c:showVal val="1"/>
            </c:dLbl>
            <c:dLbl>
              <c:idx val="1"/>
              <c:layout>
                <c:manualLayout>
                  <c:x val="3.3040560349116441E-2"/>
                  <c:y val="-0.27631788950909447"/>
                </c:manualLayout>
              </c:layout>
              <c:showVal val="1"/>
            </c:dLbl>
            <c:dLbl>
              <c:idx val="2"/>
              <c:layout>
                <c:manualLayout>
                  <c:x val="2.2335456410831192E-2"/>
                  <c:y val="-0.1421179192223614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26.6</c:v>
                </c:pt>
                <c:pt idx="1">
                  <c:v>38.800000000000004</c:v>
                </c:pt>
                <c:pt idx="2" formatCode="0.0">
                  <c:v>23</c:v>
                </c:pt>
              </c:numCache>
            </c:numRef>
          </c:val>
        </c:ser>
        <c:gapWidth val="52"/>
        <c:shape val="cylinder"/>
        <c:axId val="136341376"/>
        <c:axId val="136342912"/>
        <c:axId val="0"/>
      </c:bar3DChart>
      <c:catAx>
        <c:axId val="136341376"/>
        <c:scaling>
          <c:orientation val="minMax"/>
        </c:scaling>
        <c:axPos val="b"/>
        <c:numFmt formatCode="General" sourceLinked="1"/>
        <c:tickLblPos val="nextTo"/>
        <c:crossAx val="136342912"/>
        <c:crosses val="autoZero"/>
        <c:auto val="1"/>
        <c:lblAlgn val="ctr"/>
        <c:lblOffset val="100"/>
      </c:catAx>
      <c:valAx>
        <c:axId val="136342912"/>
        <c:scaling>
          <c:orientation val="minMax"/>
          <c:max val="50"/>
          <c:min val="10"/>
        </c:scaling>
        <c:delete val="1"/>
        <c:axPos val="l"/>
        <c:majorGridlines/>
        <c:numFmt formatCode="General" sourceLinked="1"/>
        <c:tickLblPos val="none"/>
        <c:crossAx val="136341376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6487219376771076"/>
          <c:y val="7.8728475200943622E-3"/>
          <c:w val="0.7916526690724679"/>
          <c:h val="0.866419681044290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Факт 2019</c:v>
                </c:pt>
                <c:pt idx="1">
                  <c:v>Факт 2018</c:v>
                </c:pt>
                <c:pt idx="2">
                  <c:v>Факт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229</c:v>
                </c:pt>
                <c:pt idx="1">
                  <c:v>219.5</c:v>
                </c:pt>
                <c:pt idx="2">
                  <c:v>261.2</c:v>
                </c:pt>
              </c:numCache>
            </c:numRef>
          </c:val>
        </c:ser>
        <c:gapWidth val="43"/>
        <c:overlap val="100"/>
        <c:axId val="135338624"/>
        <c:axId val="135340416"/>
      </c:barChart>
      <c:catAx>
        <c:axId val="135338624"/>
        <c:scaling>
          <c:orientation val="minMax"/>
        </c:scaling>
        <c:axPos val="l"/>
        <c:tickLblPos val="nextTo"/>
        <c:crossAx val="135340416"/>
        <c:crosses val="autoZero"/>
        <c:auto val="1"/>
        <c:lblAlgn val="ctr"/>
        <c:lblOffset val="100"/>
      </c:catAx>
      <c:valAx>
        <c:axId val="135340416"/>
        <c:scaling>
          <c:orientation val="minMax"/>
        </c:scaling>
        <c:axPos val="b"/>
        <c:majorGridlines/>
        <c:numFmt formatCode="0.0" sourceLinked="1"/>
        <c:tickLblPos val="nextTo"/>
        <c:crossAx val="135338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9C1F1"/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AFDC7E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B07BD7"/>
              </a:solidFill>
            </c:spPr>
          </c:dPt>
          <c:dLbls>
            <c:dLbl>
              <c:idx val="0"/>
              <c:layout>
                <c:manualLayout>
                  <c:x val="5.4982595023557864E-3"/>
                  <c:y val="-7.7999269922389633E-3"/>
                </c:manualLayout>
              </c:layout>
              <c:showVal val="1"/>
            </c:dLbl>
            <c:dLbl>
              <c:idx val="1"/>
              <c:layout>
                <c:manualLayout>
                  <c:x val="8.7727588215609342E-3"/>
                  <c:y val="0.103852944910883"/>
                </c:manualLayout>
              </c:layout>
              <c:showVal val="1"/>
            </c:dLbl>
            <c:dLbl>
              <c:idx val="2"/>
              <c:layout>
                <c:manualLayout>
                  <c:x val="1.1171985289043907E-2"/>
                  <c:y val="0.21766984315639801"/>
                </c:manualLayout>
              </c:layout>
              <c:showVal val="1"/>
            </c:dLbl>
            <c:dLbl>
              <c:idx val="3"/>
              <c:layout>
                <c:manualLayout>
                  <c:x val="1.3159471496410649E-2"/>
                  <c:y val="0.14481588386357372"/>
                </c:manualLayout>
              </c:layout>
              <c:showVal val="1"/>
            </c:dLbl>
            <c:dLbl>
              <c:idx val="4"/>
              <c:layout>
                <c:manualLayout>
                  <c:x val="1.9936621555558698E-2"/>
                  <c:y val="-1.8521977205679462E-2"/>
                </c:manualLayout>
              </c:layout>
              <c:showVal val="1"/>
            </c:dLbl>
            <c:dLbl>
              <c:idx val="5"/>
              <c:layout>
                <c:manualLayout>
                  <c:x val="2.4932912809717149E-2"/>
                  <c:y val="-6.3647940233885862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13318.8</c:v>
                </c:pt>
                <c:pt idx="1">
                  <c:v>12859.3</c:v>
                </c:pt>
                <c:pt idx="2">
                  <c:v>11359.6</c:v>
                </c:pt>
                <c:pt idx="3">
                  <c:v>10781.5</c:v>
                </c:pt>
                <c:pt idx="4">
                  <c:v>10065.299999999996</c:v>
                </c:pt>
                <c:pt idx="5">
                  <c:v>10883.6</c:v>
                </c:pt>
              </c:numCache>
            </c:numRef>
          </c:val>
          <c:shape val="box"/>
        </c:ser>
        <c:shape val="cylinder"/>
        <c:axId val="144687488"/>
        <c:axId val="144689024"/>
        <c:axId val="0"/>
      </c:bar3DChart>
      <c:catAx>
        <c:axId val="144687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689024"/>
        <c:crosses val="autoZero"/>
        <c:auto val="1"/>
        <c:lblAlgn val="ctr"/>
        <c:lblOffset val="100"/>
      </c:catAx>
      <c:valAx>
        <c:axId val="144689024"/>
        <c:scaling>
          <c:orientation val="minMax"/>
        </c:scaling>
        <c:axPos val="l"/>
        <c:majorGridlines/>
        <c:numFmt formatCode="General" sourceLinked="1"/>
        <c:tickLblPos val="nextTo"/>
        <c:crossAx val="14468748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751322751322778"/>
          <c:y val="0.14228902491409373"/>
          <c:w val="0.68121693121692617"/>
          <c:h val="0.66601941747573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593634129066408E-3"/>
                  <c:y val="-0.20609754028092347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40211640211642"/>
                  <c:y val="5.463897902449907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782620922384702"/>
                  <c:y val="0.10017180230079735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34378124652819"/>
                  <c:y val="-0.1436640141836092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213661445024621E-3"/>
                  <c:y val="-6.021823192484797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653064200308318"/>
                  <c:y val="-2.0653895545100779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6233936969966299E-2"/>
                  <c:y val="2.8232781234183827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719680873224352E-2"/>
                  <c:y val="-7.897692271677037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74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65E-2"/>
                  <c:y val="-2.5271666284432892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- 5202,1 тыс. рублей</c:v>
                </c:pt>
                <c:pt idx="1">
                  <c:v>Жилищно-коммунальное хозяйство - 1053,4 тыс. рублей</c:v>
                </c:pt>
                <c:pt idx="2">
                  <c:v>Национальная оборона - 208,2 тыс. рублей</c:v>
                </c:pt>
                <c:pt idx="3">
                  <c:v>Национальная экономика - 68,7 тыс. рублей</c:v>
                </c:pt>
                <c:pt idx="4">
                  <c:v>Культура и кинематография - 4292,4 тыс. рублей</c:v>
                </c:pt>
                <c:pt idx="5">
                  <c:v>Социальная политика - 214,5 тыс. рублей</c:v>
                </c:pt>
                <c:pt idx="6">
                  <c:v>Национальная безопасность и правоохранительная деятельность - 13,5 тыс.рублей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5202.1000000000004</c:v>
                </c:pt>
                <c:pt idx="1">
                  <c:v>1053.4000000000001</c:v>
                </c:pt>
                <c:pt idx="2">
                  <c:v>208.2</c:v>
                </c:pt>
                <c:pt idx="3">
                  <c:v>68.7</c:v>
                </c:pt>
                <c:pt idx="4">
                  <c:v>4292.4000000000005</c:v>
                </c:pt>
                <c:pt idx="5">
                  <c:v>214.5</c:v>
                </c:pt>
                <c:pt idx="6">
                  <c:v>13.5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D4BC8-4AEF-4B77-ACB9-6EA1B336AF57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1E2058-39F6-4257-945B-83F97B22D3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Всего:</a:t>
          </a:r>
        </a:p>
        <a:p>
          <a:pPr rtl="0">
            <a:spcAft>
              <a:spcPts val="0"/>
            </a:spcAft>
          </a:pPr>
          <a:r>
            <a:rPr kumimoji="0" lang="ru-RU" sz="32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10 570,4</a:t>
          </a:r>
        </a:p>
        <a:p>
          <a:pPr rtl="0">
            <a:spcAft>
              <a:spcPts val="0"/>
            </a:spcAft>
          </a:pPr>
          <a:r>
            <a:rPr kumimoji="0" 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тыс. рублей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25B81B26-078D-40F4-A2DE-D4FC61DA97F1}" type="parTrans" cxnId="{B9B20B90-2408-4575-BD65-F76567B89AE9}">
      <dgm:prSet/>
      <dgm:spPr/>
      <dgm:t>
        <a:bodyPr/>
        <a:lstStyle/>
        <a:p>
          <a:endParaRPr lang="ru-RU"/>
        </a:p>
      </dgm:t>
    </dgm:pt>
    <dgm:pt modelId="{F0190F7E-5617-4E89-8AF6-549F0FF7A1AF}" type="sibTrans" cxnId="{B9B20B90-2408-4575-BD65-F76567B89AE9}">
      <dgm:prSet/>
      <dgm:spPr/>
      <dgm:t>
        <a:bodyPr/>
        <a:lstStyle/>
        <a:p>
          <a:endParaRPr lang="ru-RU"/>
        </a:p>
      </dgm:t>
    </dgm:pt>
    <dgm:pt modelId="{85C88213-994A-4D5D-9ECB-21B4554FA492}" type="asst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Финансы</a:t>
          </a:r>
        </a:p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(5 095,7 тыс. рублей – 48,2%)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990A55-536A-47F3-8172-9F3C684AF6C1}" type="parTrans" cxnId="{C55F2DEF-41F1-4237-AAFA-DAB2B2FA8B55}">
      <dgm:prSet/>
      <dgm:spPr/>
      <dgm:t>
        <a:bodyPr/>
        <a:lstStyle/>
        <a:p>
          <a:endParaRPr lang="ru-RU"/>
        </a:p>
      </dgm:t>
    </dgm:pt>
    <dgm:pt modelId="{4295A1C3-7A98-4AD8-8E4D-012F0C046B9C}" type="sibTrans" cxnId="{C55F2DEF-41F1-4237-AAFA-DAB2B2FA8B55}">
      <dgm:prSet/>
      <dgm:spPr/>
      <dgm:t>
        <a:bodyPr/>
        <a:lstStyle/>
        <a:p>
          <a:endParaRPr lang="ru-RU"/>
        </a:p>
      </dgm:t>
    </dgm:pt>
    <dgm:pt modelId="{32E3C5A2-8298-4A28-A0A5-7EAC8372002E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Развитие культуры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(4 143,2тыс. рублей – 39,2%)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F1BA3C-B473-4424-BDCB-40ACA5C32E68}" type="parTrans" cxnId="{A2C813DC-3EAE-4926-A4BD-0E6F4CC723C0}">
      <dgm:prSet/>
      <dgm:spPr/>
      <dgm:t>
        <a:bodyPr/>
        <a:lstStyle/>
        <a:p>
          <a:endParaRPr lang="ru-RU"/>
        </a:p>
      </dgm:t>
    </dgm:pt>
    <dgm:pt modelId="{7C989FAE-4089-4D1B-ABE9-8D960D892010}" type="sibTrans" cxnId="{A2C813DC-3EAE-4926-A4BD-0E6F4CC723C0}">
      <dgm:prSet/>
      <dgm:spPr/>
      <dgm:t>
        <a:bodyPr/>
        <a:lstStyle/>
        <a:p>
          <a:endParaRPr lang="ru-RU"/>
        </a:p>
      </dgm:t>
    </dgm:pt>
    <dgm:pt modelId="{9BC08B41-A3AF-4787-AD52-EB1A0876FB2A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Жилищно-коммунальное хозяйство</a:t>
          </a:r>
        </a:p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1 103,5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 рублей – 10,4%)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20C5ADD-9885-4322-ADFE-C27F0F9C0FF0}" type="parTrans" cxnId="{304E8380-D0FE-4C86-99EF-C9E23989A67E}">
      <dgm:prSet/>
      <dgm:spPr/>
      <dgm:t>
        <a:bodyPr/>
        <a:lstStyle/>
        <a:p>
          <a:endParaRPr lang="ru-RU"/>
        </a:p>
      </dgm:t>
    </dgm:pt>
    <dgm:pt modelId="{B9B72C71-404E-46CF-B5DA-668F0FE2CCB2}" type="sibTrans" cxnId="{304E8380-D0FE-4C86-99EF-C9E23989A67E}">
      <dgm:prSet/>
      <dgm:spPr/>
      <dgm:t>
        <a:bodyPr/>
        <a:lstStyle/>
        <a:p>
          <a:endParaRPr lang="ru-RU"/>
        </a:p>
      </dgm:t>
    </dgm:pt>
    <dgm:pt modelId="{2621E519-2E51-4927-B35F-51BF1847555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политика</a:t>
          </a:r>
        </a:p>
        <a:p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(214,5 тыс.рублей – 2,0%)   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F26B2-3087-4F09-9F3F-48CD261F92A0}" type="parTrans" cxnId="{B8278A23-4DE5-4CB6-93B5-8E35B8628C36}">
      <dgm:prSet/>
      <dgm:spPr/>
      <dgm:t>
        <a:bodyPr/>
        <a:lstStyle/>
        <a:p>
          <a:endParaRPr lang="ru-RU"/>
        </a:p>
      </dgm:t>
    </dgm:pt>
    <dgm:pt modelId="{4AD53372-4387-4539-B140-92EEF7343DD8}" type="sibTrans" cxnId="{B8278A23-4DE5-4CB6-93B5-8E35B8628C36}">
      <dgm:prSet/>
      <dgm:spPr/>
      <dgm:t>
        <a:bodyPr/>
        <a:lstStyle/>
        <a:p>
          <a:endParaRPr lang="ru-RU"/>
        </a:p>
      </dgm:t>
    </dgm:pt>
    <dgm:pt modelId="{C0D36B84-8F29-4C74-BBDA-BD864F7ECBAC}">
      <dgm:prSet custT="1"/>
      <dgm:spPr/>
      <dgm:t>
        <a:bodyPr/>
        <a:lstStyle/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Противодействие преступности и защита от ЧС</a:t>
          </a:r>
        </a:p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(13,5 тыс.рублей  - 0,2%)</a:t>
          </a:r>
        </a:p>
      </dgm:t>
    </dgm:pt>
    <dgm:pt modelId="{FC477D07-6B55-4523-8B22-E66F322C8CFA}" type="parTrans" cxnId="{433E8DE2-A90A-4CEC-9443-DC4FB0170A76}">
      <dgm:prSet/>
      <dgm:spPr/>
      <dgm:t>
        <a:bodyPr/>
        <a:lstStyle/>
        <a:p>
          <a:endParaRPr lang="ru-RU"/>
        </a:p>
      </dgm:t>
    </dgm:pt>
    <dgm:pt modelId="{6222E1F5-7294-4695-A040-ED065F1DE007}" type="sibTrans" cxnId="{433E8DE2-A90A-4CEC-9443-DC4FB0170A76}">
      <dgm:prSet/>
      <dgm:spPr/>
      <dgm:t>
        <a:bodyPr/>
        <a:lstStyle/>
        <a:p>
          <a:endParaRPr lang="ru-RU"/>
        </a:p>
      </dgm:t>
    </dgm:pt>
    <dgm:pt modelId="{EC62972D-F4C0-4529-8011-B94286DA9AC7}" type="pres">
      <dgm:prSet presAssocID="{571D4BC8-4AEF-4B77-ACB9-6EA1B336AF5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0FDECC-A52C-4E3A-A4BE-17EEF2AA552B}" type="pres">
      <dgm:prSet presAssocID="{571D4BC8-4AEF-4B77-ACB9-6EA1B336AF57}" presName="hierFlow" presStyleCnt="0"/>
      <dgm:spPr/>
    </dgm:pt>
    <dgm:pt modelId="{084F3716-1EA1-4CB9-900E-B9BEE630AFE2}" type="pres">
      <dgm:prSet presAssocID="{571D4BC8-4AEF-4B77-ACB9-6EA1B336AF5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D3F3E90-9920-41A1-B9BF-35B5498E9E2C}" type="pres">
      <dgm:prSet presAssocID="{891E2058-39F6-4257-945B-83F97B22D376}" presName="Name17" presStyleCnt="0"/>
      <dgm:spPr/>
    </dgm:pt>
    <dgm:pt modelId="{B7893F94-87DF-4EFA-B0AF-E1F23F2062B9}" type="pres">
      <dgm:prSet presAssocID="{891E2058-39F6-4257-945B-83F97B22D376}" presName="level1Shape" presStyleLbl="node0" presStyleIdx="0" presStyleCnt="1" custScaleX="180394" custScaleY="230431" custLinFactNeighborX="-38828" custLinFactNeighborY="-40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981C6-C6DD-4A85-A9AF-51576D137D03}" type="pres">
      <dgm:prSet presAssocID="{891E2058-39F6-4257-945B-83F97B22D376}" presName="hierChild2" presStyleCnt="0"/>
      <dgm:spPr/>
    </dgm:pt>
    <dgm:pt modelId="{471CA167-EF47-4A1A-A800-A0DD236A8768}" type="pres">
      <dgm:prSet presAssocID="{33990A55-536A-47F3-8172-9F3C684AF6C1}" presName="Name25" presStyleLbl="parChTrans1D2" presStyleIdx="0" presStyleCnt="5"/>
      <dgm:spPr/>
      <dgm:t>
        <a:bodyPr/>
        <a:lstStyle/>
        <a:p>
          <a:endParaRPr lang="ru-RU"/>
        </a:p>
      </dgm:t>
    </dgm:pt>
    <dgm:pt modelId="{D7AC8E38-0B08-4D4C-B5CB-16DF81916926}" type="pres">
      <dgm:prSet presAssocID="{33990A55-536A-47F3-8172-9F3C684AF6C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D163BE7-757C-45AB-A72B-B49336DBE218}" type="pres">
      <dgm:prSet presAssocID="{85C88213-994A-4D5D-9ECB-21B4554FA492}" presName="Name30" presStyleCnt="0"/>
      <dgm:spPr/>
    </dgm:pt>
    <dgm:pt modelId="{25CC795D-D019-4370-826A-8874E943039B}" type="pres">
      <dgm:prSet presAssocID="{85C88213-994A-4D5D-9ECB-21B4554FA492}" presName="level2Shape" presStyleLbl="asst1" presStyleIdx="0" presStyleCnt="1" custScaleX="287913" custScaleY="119128" custLinFactNeighborX="5460" custLinFactNeighborY="15599"/>
      <dgm:spPr/>
      <dgm:t>
        <a:bodyPr/>
        <a:lstStyle/>
        <a:p>
          <a:endParaRPr lang="ru-RU"/>
        </a:p>
      </dgm:t>
    </dgm:pt>
    <dgm:pt modelId="{DD6423DA-4B3E-4AF3-8C78-454744DBE19C}" type="pres">
      <dgm:prSet presAssocID="{85C88213-994A-4D5D-9ECB-21B4554FA492}" presName="hierChild3" presStyleCnt="0"/>
      <dgm:spPr/>
    </dgm:pt>
    <dgm:pt modelId="{71828DBC-9806-41A0-9F77-026AF741B7A0}" type="pres">
      <dgm:prSet presAssocID="{FC477D07-6B55-4523-8B22-E66F322C8CFA}" presName="Name25" presStyleLbl="parChTrans1D2" presStyleIdx="1" presStyleCnt="5"/>
      <dgm:spPr/>
      <dgm:t>
        <a:bodyPr/>
        <a:lstStyle/>
        <a:p>
          <a:endParaRPr lang="ru-RU"/>
        </a:p>
      </dgm:t>
    </dgm:pt>
    <dgm:pt modelId="{94A7C9DE-649B-4F7D-A030-4208894F75CA}" type="pres">
      <dgm:prSet presAssocID="{FC477D07-6B55-4523-8B22-E66F322C8CF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9E88BFC-652F-4A87-ADF1-96F64A93399F}" type="pres">
      <dgm:prSet presAssocID="{C0D36B84-8F29-4C74-BBDA-BD864F7ECBAC}" presName="Name30" presStyleCnt="0"/>
      <dgm:spPr/>
    </dgm:pt>
    <dgm:pt modelId="{16EAB617-970F-4CC6-B991-88B11DE27C2D}" type="pres">
      <dgm:prSet presAssocID="{C0D36B84-8F29-4C74-BBDA-BD864F7ECBAC}" presName="level2Shape" presStyleLbl="node2" presStyleIdx="0" presStyleCnt="4" custScaleX="238568" custScaleY="163286" custLinFactX="8027" custLinFactY="200000" custLinFactNeighborX="100000" custLinFactNeighborY="285743"/>
      <dgm:spPr/>
      <dgm:t>
        <a:bodyPr/>
        <a:lstStyle/>
        <a:p>
          <a:endParaRPr lang="ru-RU"/>
        </a:p>
      </dgm:t>
    </dgm:pt>
    <dgm:pt modelId="{4E9832A0-7E6D-4BD2-A010-5E23B80ACDD5}" type="pres">
      <dgm:prSet presAssocID="{C0D36B84-8F29-4C74-BBDA-BD864F7ECBAC}" presName="hierChild3" presStyleCnt="0"/>
      <dgm:spPr/>
    </dgm:pt>
    <dgm:pt modelId="{F176F7BA-8031-479F-AB96-195CCB0544BF}" type="pres">
      <dgm:prSet presAssocID="{48F1BA3C-B473-4424-BDCB-40ACA5C32E68}" presName="Name25" presStyleLbl="parChTrans1D2" presStyleIdx="2" presStyleCnt="5"/>
      <dgm:spPr/>
      <dgm:t>
        <a:bodyPr/>
        <a:lstStyle/>
        <a:p>
          <a:endParaRPr lang="ru-RU"/>
        </a:p>
      </dgm:t>
    </dgm:pt>
    <dgm:pt modelId="{BDD50ED7-2427-40E6-87C8-83BD65236BE2}" type="pres">
      <dgm:prSet presAssocID="{48F1BA3C-B473-4424-BDCB-40ACA5C32E6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C59D175-6CCD-4334-8827-AE7F4768896B}" type="pres">
      <dgm:prSet presAssocID="{32E3C5A2-8298-4A28-A0A5-7EAC8372002E}" presName="Name30" presStyleCnt="0"/>
      <dgm:spPr/>
    </dgm:pt>
    <dgm:pt modelId="{055B1139-7997-4BF6-B6AB-544DEBE45227}" type="pres">
      <dgm:prSet presAssocID="{32E3C5A2-8298-4A28-A0A5-7EAC8372002E}" presName="level2Shape" presStyleLbl="node2" presStyleIdx="1" presStyleCnt="4" custScaleX="290938" custScaleY="149940" custLinFactY="-66459" custLinFactNeighborX="16003" custLinFactNeighborY="-100000"/>
      <dgm:spPr/>
      <dgm:t>
        <a:bodyPr/>
        <a:lstStyle/>
        <a:p>
          <a:endParaRPr lang="ru-RU"/>
        </a:p>
      </dgm:t>
    </dgm:pt>
    <dgm:pt modelId="{23FF62E1-B4F6-4E00-93CC-EF3951A486EE}" type="pres">
      <dgm:prSet presAssocID="{32E3C5A2-8298-4A28-A0A5-7EAC8372002E}" presName="hierChild3" presStyleCnt="0"/>
      <dgm:spPr/>
    </dgm:pt>
    <dgm:pt modelId="{6D489D86-4CCF-4894-B2DC-2A2EE74B12E5}" type="pres">
      <dgm:prSet presAssocID="{620C5ADD-9885-4322-ADFE-C27F0F9C0FF0}" presName="Name25" presStyleLbl="parChTrans1D2" presStyleIdx="3" presStyleCnt="5"/>
      <dgm:spPr/>
      <dgm:t>
        <a:bodyPr/>
        <a:lstStyle/>
        <a:p>
          <a:endParaRPr lang="ru-RU"/>
        </a:p>
      </dgm:t>
    </dgm:pt>
    <dgm:pt modelId="{4F970896-160C-48A1-90A6-0596FC3973AC}" type="pres">
      <dgm:prSet presAssocID="{620C5ADD-9885-4322-ADFE-C27F0F9C0FF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3FC1231-AB62-40A9-BFEB-4E62105A5119}" type="pres">
      <dgm:prSet presAssocID="{9BC08B41-A3AF-4787-AD52-EB1A0876FB2A}" presName="Name30" presStyleCnt="0"/>
      <dgm:spPr/>
    </dgm:pt>
    <dgm:pt modelId="{0422C72A-6718-4CCB-9923-2D32134A0527}" type="pres">
      <dgm:prSet presAssocID="{9BC08B41-A3AF-4787-AD52-EB1A0876FB2A}" presName="level2Shape" presStyleLbl="node2" presStyleIdx="2" presStyleCnt="4" custScaleX="300073" custScaleY="154920" custLinFactY="-80669" custLinFactNeighborX="34081" custLinFactNeighborY="-100000"/>
      <dgm:spPr/>
      <dgm:t>
        <a:bodyPr/>
        <a:lstStyle/>
        <a:p>
          <a:endParaRPr lang="ru-RU"/>
        </a:p>
      </dgm:t>
    </dgm:pt>
    <dgm:pt modelId="{3D38B429-61A0-417C-8FD7-2E341A3B4605}" type="pres">
      <dgm:prSet presAssocID="{9BC08B41-A3AF-4787-AD52-EB1A0876FB2A}" presName="hierChild3" presStyleCnt="0"/>
      <dgm:spPr/>
    </dgm:pt>
    <dgm:pt modelId="{F2AC0883-FCF8-411B-8C30-9ED4FAA1BCC0}" type="pres">
      <dgm:prSet presAssocID="{9E2F26B2-3087-4F09-9F3F-48CD261F92A0}" presName="Name25" presStyleLbl="parChTrans1D2" presStyleIdx="4" presStyleCnt="5"/>
      <dgm:spPr/>
      <dgm:t>
        <a:bodyPr/>
        <a:lstStyle/>
        <a:p>
          <a:endParaRPr lang="ru-RU"/>
        </a:p>
      </dgm:t>
    </dgm:pt>
    <dgm:pt modelId="{E44D4E13-CC38-45E0-8C89-B4C552B37B07}" type="pres">
      <dgm:prSet presAssocID="{9E2F26B2-3087-4F09-9F3F-48CD261F92A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D0327FA-653A-4ADA-8BAC-CCE66E8BC7EA}" type="pres">
      <dgm:prSet presAssocID="{2621E519-2E51-4927-B35F-51BF18475552}" presName="Name30" presStyleCnt="0"/>
      <dgm:spPr/>
    </dgm:pt>
    <dgm:pt modelId="{837D71F8-A45D-4D81-BAA8-8D62141EB1E6}" type="pres">
      <dgm:prSet presAssocID="{2621E519-2E51-4927-B35F-51BF18475552}" presName="level2Shape" presStyleLbl="node2" presStyleIdx="3" presStyleCnt="4" custScaleX="313208" custScaleY="134363" custLinFactY="-75499" custLinFactNeighborX="34534" custLinFactNeighborY="-100000"/>
      <dgm:spPr/>
      <dgm:t>
        <a:bodyPr/>
        <a:lstStyle/>
        <a:p>
          <a:endParaRPr lang="ru-RU"/>
        </a:p>
      </dgm:t>
    </dgm:pt>
    <dgm:pt modelId="{CC1397E5-DE46-44E4-BA81-E6B096D1DE6E}" type="pres">
      <dgm:prSet presAssocID="{2621E519-2E51-4927-B35F-51BF18475552}" presName="hierChild3" presStyleCnt="0"/>
      <dgm:spPr/>
    </dgm:pt>
    <dgm:pt modelId="{8CDFC9E7-E8B4-421C-96E0-A0E49A3B30FC}" type="pres">
      <dgm:prSet presAssocID="{571D4BC8-4AEF-4B77-ACB9-6EA1B336AF57}" presName="bgShapesFlow" presStyleCnt="0"/>
      <dgm:spPr/>
    </dgm:pt>
  </dgm:ptLst>
  <dgm:cxnLst>
    <dgm:cxn modelId="{1CDDA1D5-5F1A-43CD-8755-4DDD43E8E1AA}" type="presOf" srcId="{48F1BA3C-B473-4424-BDCB-40ACA5C32E68}" destId="{BDD50ED7-2427-40E6-87C8-83BD65236BE2}" srcOrd="1" destOrd="0" presId="urn:microsoft.com/office/officeart/2005/8/layout/hierarchy5"/>
    <dgm:cxn modelId="{209E749B-CEDF-4CE0-AEAD-219DFCECD2CE}" type="presOf" srcId="{571D4BC8-4AEF-4B77-ACB9-6EA1B336AF57}" destId="{EC62972D-F4C0-4529-8011-B94286DA9AC7}" srcOrd="0" destOrd="0" presId="urn:microsoft.com/office/officeart/2005/8/layout/hierarchy5"/>
    <dgm:cxn modelId="{C275421B-F0BA-4E9B-9778-87F005527CFC}" type="presOf" srcId="{9E2F26B2-3087-4F09-9F3F-48CD261F92A0}" destId="{F2AC0883-FCF8-411B-8C30-9ED4FAA1BCC0}" srcOrd="0" destOrd="0" presId="urn:microsoft.com/office/officeart/2005/8/layout/hierarchy5"/>
    <dgm:cxn modelId="{E94979B1-41B6-4126-B08D-003B975498AE}" type="presOf" srcId="{32E3C5A2-8298-4A28-A0A5-7EAC8372002E}" destId="{055B1139-7997-4BF6-B6AB-544DEBE45227}" srcOrd="0" destOrd="0" presId="urn:microsoft.com/office/officeart/2005/8/layout/hierarchy5"/>
    <dgm:cxn modelId="{2A5C8E18-D0BD-4614-91A6-622699106E9C}" type="presOf" srcId="{620C5ADD-9885-4322-ADFE-C27F0F9C0FF0}" destId="{6D489D86-4CCF-4894-B2DC-2A2EE74B12E5}" srcOrd="0" destOrd="0" presId="urn:microsoft.com/office/officeart/2005/8/layout/hierarchy5"/>
    <dgm:cxn modelId="{A2C813DC-3EAE-4926-A4BD-0E6F4CC723C0}" srcId="{891E2058-39F6-4257-945B-83F97B22D376}" destId="{32E3C5A2-8298-4A28-A0A5-7EAC8372002E}" srcOrd="2" destOrd="0" parTransId="{48F1BA3C-B473-4424-BDCB-40ACA5C32E68}" sibTransId="{7C989FAE-4089-4D1B-ABE9-8D960D892010}"/>
    <dgm:cxn modelId="{C55F2DEF-41F1-4237-AAFA-DAB2B2FA8B55}" srcId="{891E2058-39F6-4257-945B-83F97B22D376}" destId="{85C88213-994A-4D5D-9ECB-21B4554FA492}" srcOrd="0" destOrd="0" parTransId="{33990A55-536A-47F3-8172-9F3C684AF6C1}" sibTransId="{4295A1C3-7A98-4AD8-8E4D-012F0C046B9C}"/>
    <dgm:cxn modelId="{D66E9C2F-3CDA-4209-ADE6-428B71F557E7}" type="presOf" srcId="{33990A55-536A-47F3-8172-9F3C684AF6C1}" destId="{471CA167-EF47-4A1A-A800-A0DD236A8768}" srcOrd="0" destOrd="0" presId="urn:microsoft.com/office/officeart/2005/8/layout/hierarchy5"/>
    <dgm:cxn modelId="{2FAAA3A3-DA56-4537-BF54-562476CCFC5A}" type="presOf" srcId="{9BC08B41-A3AF-4787-AD52-EB1A0876FB2A}" destId="{0422C72A-6718-4CCB-9923-2D32134A0527}" srcOrd="0" destOrd="0" presId="urn:microsoft.com/office/officeart/2005/8/layout/hierarchy5"/>
    <dgm:cxn modelId="{DA636652-3D56-4D64-B1AC-5ABFD567CE9B}" type="presOf" srcId="{2621E519-2E51-4927-B35F-51BF18475552}" destId="{837D71F8-A45D-4D81-BAA8-8D62141EB1E6}" srcOrd="0" destOrd="0" presId="urn:microsoft.com/office/officeart/2005/8/layout/hierarchy5"/>
    <dgm:cxn modelId="{5A74E801-AF06-47E7-902C-FB2673A1EAF0}" type="presOf" srcId="{85C88213-994A-4D5D-9ECB-21B4554FA492}" destId="{25CC795D-D019-4370-826A-8874E943039B}" srcOrd="0" destOrd="0" presId="urn:microsoft.com/office/officeart/2005/8/layout/hierarchy5"/>
    <dgm:cxn modelId="{EF7EEEE3-6CFB-4D99-AE56-84C8B2DCDFED}" type="presOf" srcId="{33990A55-536A-47F3-8172-9F3C684AF6C1}" destId="{D7AC8E38-0B08-4D4C-B5CB-16DF81916926}" srcOrd="1" destOrd="0" presId="urn:microsoft.com/office/officeart/2005/8/layout/hierarchy5"/>
    <dgm:cxn modelId="{E3C44C4E-C212-4895-AA27-0342B9F6DDCF}" type="presOf" srcId="{C0D36B84-8F29-4C74-BBDA-BD864F7ECBAC}" destId="{16EAB617-970F-4CC6-B991-88B11DE27C2D}" srcOrd="0" destOrd="0" presId="urn:microsoft.com/office/officeart/2005/8/layout/hierarchy5"/>
    <dgm:cxn modelId="{3879C813-82ED-449E-8717-A0D10E40FDF2}" type="presOf" srcId="{FC477D07-6B55-4523-8B22-E66F322C8CFA}" destId="{71828DBC-9806-41A0-9F77-026AF741B7A0}" srcOrd="0" destOrd="0" presId="urn:microsoft.com/office/officeart/2005/8/layout/hierarchy5"/>
    <dgm:cxn modelId="{DAF4F2F2-BECA-432C-916A-0253BFA7A65F}" type="presOf" srcId="{891E2058-39F6-4257-945B-83F97B22D376}" destId="{B7893F94-87DF-4EFA-B0AF-E1F23F2062B9}" srcOrd="0" destOrd="0" presId="urn:microsoft.com/office/officeart/2005/8/layout/hierarchy5"/>
    <dgm:cxn modelId="{B9B20B90-2408-4575-BD65-F76567B89AE9}" srcId="{571D4BC8-4AEF-4B77-ACB9-6EA1B336AF57}" destId="{891E2058-39F6-4257-945B-83F97B22D376}" srcOrd="0" destOrd="0" parTransId="{25B81B26-078D-40F4-A2DE-D4FC61DA97F1}" sibTransId="{F0190F7E-5617-4E89-8AF6-549F0FF7A1AF}"/>
    <dgm:cxn modelId="{433E8DE2-A90A-4CEC-9443-DC4FB0170A76}" srcId="{891E2058-39F6-4257-945B-83F97B22D376}" destId="{C0D36B84-8F29-4C74-BBDA-BD864F7ECBAC}" srcOrd="1" destOrd="0" parTransId="{FC477D07-6B55-4523-8B22-E66F322C8CFA}" sibTransId="{6222E1F5-7294-4695-A040-ED065F1DE007}"/>
    <dgm:cxn modelId="{12940412-F16E-4336-B68D-EEF98C1EC461}" type="presOf" srcId="{620C5ADD-9885-4322-ADFE-C27F0F9C0FF0}" destId="{4F970896-160C-48A1-90A6-0596FC3973AC}" srcOrd="1" destOrd="0" presId="urn:microsoft.com/office/officeart/2005/8/layout/hierarchy5"/>
    <dgm:cxn modelId="{6133DF34-23A8-4BE8-994D-9650B1879CAB}" type="presOf" srcId="{9E2F26B2-3087-4F09-9F3F-48CD261F92A0}" destId="{E44D4E13-CC38-45E0-8C89-B4C552B37B07}" srcOrd="1" destOrd="0" presId="urn:microsoft.com/office/officeart/2005/8/layout/hierarchy5"/>
    <dgm:cxn modelId="{5E6C7E07-3F75-4F7B-BBB4-A1B17E145A98}" type="presOf" srcId="{48F1BA3C-B473-4424-BDCB-40ACA5C32E68}" destId="{F176F7BA-8031-479F-AB96-195CCB0544BF}" srcOrd="0" destOrd="0" presId="urn:microsoft.com/office/officeart/2005/8/layout/hierarchy5"/>
    <dgm:cxn modelId="{304E8380-D0FE-4C86-99EF-C9E23989A67E}" srcId="{891E2058-39F6-4257-945B-83F97B22D376}" destId="{9BC08B41-A3AF-4787-AD52-EB1A0876FB2A}" srcOrd="3" destOrd="0" parTransId="{620C5ADD-9885-4322-ADFE-C27F0F9C0FF0}" sibTransId="{B9B72C71-404E-46CF-B5DA-668F0FE2CCB2}"/>
    <dgm:cxn modelId="{B8278A23-4DE5-4CB6-93B5-8E35B8628C36}" srcId="{891E2058-39F6-4257-945B-83F97B22D376}" destId="{2621E519-2E51-4927-B35F-51BF18475552}" srcOrd="4" destOrd="0" parTransId="{9E2F26B2-3087-4F09-9F3F-48CD261F92A0}" sibTransId="{4AD53372-4387-4539-B140-92EEF7343DD8}"/>
    <dgm:cxn modelId="{A90661BB-7B43-408B-82FE-3D62E01CCF5A}" type="presOf" srcId="{FC477D07-6B55-4523-8B22-E66F322C8CFA}" destId="{94A7C9DE-649B-4F7D-A030-4208894F75CA}" srcOrd="1" destOrd="0" presId="urn:microsoft.com/office/officeart/2005/8/layout/hierarchy5"/>
    <dgm:cxn modelId="{813C34EC-9074-4777-B462-A495FB6A0C4A}" type="presParOf" srcId="{EC62972D-F4C0-4529-8011-B94286DA9AC7}" destId="{970FDECC-A52C-4E3A-A4BE-17EEF2AA552B}" srcOrd="0" destOrd="0" presId="urn:microsoft.com/office/officeart/2005/8/layout/hierarchy5"/>
    <dgm:cxn modelId="{DCE158C1-D2AE-4DF8-8338-08027F66899E}" type="presParOf" srcId="{970FDECC-A52C-4E3A-A4BE-17EEF2AA552B}" destId="{084F3716-1EA1-4CB9-900E-B9BEE630AFE2}" srcOrd="0" destOrd="0" presId="urn:microsoft.com/office/officeart/2005/8/layout/hierarchy5"/>
    <dgm:cxn modelId="{C6F2BDAF-C800-4763-B12C-3E4E0B0B0B39}" type="presParOf" srcId="{084F3716-1EA1-4CB9-900E-B9BEE630AFE2}" destId="{5D3F3E90-9920-41A1-B9BF-35B5498E9E2C}" srcOrd="0" destOrd="0" presId="urn:microsoft.com/office/officeart/2005/8/layout/hierarchy5"/>
    <dgm:cxn modelId="{EFDEC384-1F48-4A5C-A4AE-949EFDC793EE}" type="presParOf" srcId="{5D3F3E90-9920-41A1-B9BF-35B5498E9E2C}" destId="{B7893F94-87DF-4EFA-B0AF-E1F23F2062B9}" srcOrd="0" destOrd="0" presId="urn:microsoft.com/office/officeart/2005/8/layout/hierarchy5"/>
    <dgm:cxn modelId="{BF6FB31E-AB43-490C-8386-27F1D4AED99F}" type="presParOf" srcId="{5D3F3E90-9920-41A1-B9BF-35B5498E9E2C}" destId="{F9B981C6-C6DD-4A85-A9AF-51576D137D03}" srcOrd="1" destOrd="0" presId="urn:microsoft.com/office/officeart/2005/8/layout/hierarchy5"/>
    <dgm:cxn modelId="{8CCDD2EC-156C-4020-A3B4-2160D6ADBB93}" type="presParOf" srcId="{F9B981C6-C6DD-4A85-A9AF-51576D137D03}" destId="{471CA167-EF47-4A1A-A800-A0DD236A8768}" srcOrd="0" destOrd="0" presId="urn:microsoft.com/office/officeart/2005/8/layout/hierarchy5"/>
    <dgm:cxn modelId="{0868B6C8-5793-4D8E-B9A9-A2396F5AF51F}" type="presParOf" srcId="{471CA167-EF47-4A1A-A800-A0DD236A8768}" destId="{D7AC8E38-0B08-4D4C-B5CB-16DF81916926}" srcOrd="0" destOrd="0" presId="urn:microsoft.com/office/officeart/2005/8/layout/hierarchy5"/>
    <dgm:cxn modelId="{D8DEAA86-9A53-4E30-BFDB-89BB75156BBC}" type="presParOf" srcId="{F9B981C6-C6DD-4A85-A9AF-51576D137D03}" destId="{AD163BE7-757C-45AB-A72B-B49336DBE218}" srcOrd="1" destOrd="0" presId="urn:microsoft.com/office/officeart/2005/8/layout/hierarchy5"/>
    <dgm:cxn modelId="{88EA70A8-AF59-4FFF-8619-D3A62D27B8A8}" type="presParOf" srcId="{AD163BE7-757C-45AB-A72B-B49336DBE218}" destId="{25CC795D-D019-4370-826A-8874E943039B}" srcOrd="0" destOrd="0" presId="urn:microsoft.com/office/officeart/2005/8/layout/hierarchy5"/>
    <dgm:cxn modelId="{BA4DEA8B-0581-4DA4-BD60-655A172C3536}" type="presParOf" srcId="{AD163BE7-757C-45AB-A72B-B49336DBE218}" destId="{DD6423DA-4B3E-4AF3-8C78-454744DBE19C}" srcOrd="1" destOrd="0" presId="urn:microsoft.com/office/officeart/2005/8/layout/hierarchy5"/>
    <dgm:cxn modelId="{572001F2-BEF8-4562-92AD-5D205A7680F0}" type="presParOf" srcId="{F9B981C6-C6DD-4A85-A9AF-51576D137D03}" destId="{71828DBC-9806-41A0-9F77-026AF741B7A0}" srcOrd="2" destOrd="0" presId="urn:microsoft.com/office/officeart/2005/8/layout/hierarchy5"/>
    <dgm:cxn modelId="{0C77DF4A-9D71-4C19-A2FC-A20AD88E747E}" type="presParOf" srcId="{71828DBC-9806-41A0-9F77-026AF741B7A0}" destId="{94A7C9DE-649B-4F7D-A030-4208894F75CA}" srcOrd="0" destOrd="0" presId="urn:microsoft.com/office/officeart/2005/8/layout/hierarchy5"/>
    <dgm:cxn modelId="{A30732E8-F066-4D7E-93BB-41B1BB1A072F}" type="presParOf" srcId="{F9B981C6-C6DD-4A85-A9AF-51576D137D03}" destId="{19E88BFC-652F-4A87-ADF1-96F64A93399F}" srcOrd="3" destOrd="0" presId="urn:microsoft.com/office/officeart/2005/8/layout/hierarchy5"/>
    <dgm:cxn modelId="{D7C4054C-A249-4849-AF1C-825F861DB430}" type="presParOf" srcId="{19E88BFC-652F-4A87-ADF1-96F64A93399F}" destId="{16EAB617-970F-4CC6-B991-88B11DE27C2D}" srcOrd="0" destOrd="0" presId="urn:microsoft.com/office/officeart/2005/8/layout/hierarchy5"/>
    <dgm:cxn modelId="{7F0755AC-DD35-42A0-8A8F-1DEFF48CB953}" type="presParOf" srcId="{19E88BFC-652F-4A87-ADF1-96F64A93399F}" destId="{4E9832A0-7E6D-4BD2-A010-5E23B80ACDD5}" srcOrd="1" destOrd="0" presId="urn:microsoft.com/office/officeart/2005/8/layout/hierarchy5"/>
    <dgm:cxn modelId="{8798AA17-7F42-4D92-9543-247CFBB599BA}" type="presParOf" srcId="{F9B981C6-C6DD-4A85-A9AF-51576D137D03}" destId="{F176F7BA-8031-479F-AB96-195CCB0544BF}" srcOrd="4" destOrd="0" presId="urn:microsoft.com/office/officeart/2005/8/layout/hierarchy5"/>
    <dgm:cxn modelId="{64D95F09-F0A1-41AA-8EFA-7CAF0244D433}" type="presParOf" srcId="{F176F7BA-8031-479F-AB96-195CCB0544BF}" destId="{BDD50ED7-2427-40E6-87C8-83BD65236BE2}" srcOrd="0" destOrd="0" presId="urn:microsoft.com/office/officeart/2005/8/layout/hierarchy5"/>
    <dgm:cxn modelId="{591E8531-0EDF-4A83-8D15-AC66FA3404A8}" type="presParOf" srcId="{F9B981C6-C6DD-4A85-A9AF-51576D137D03}" destId="{EC59D175-6CCD-4334-8827-AE7F4768896B}" srcOrd="5" destOrd="0" presId="urn:microsoft.com/office/officeart/2005/8/layout/hierarchy5"/>
    <dgm:cxn modelId="{C0516279-DC52-43DE-BB86-CF7A0070971C}" type="presParOf" srcId="{EC59D175-6CCD-4334-8827-AE7F4768896B}" destId="{055B1139-7997-4BF6-B6AB-544DEBE45227}" srcOrd="0" destOrd="0" presId="urn:microsoft.com/office/officeart/2005/8/layout/hierarchy5"/>
    <dgm:cxn modelId="{E08B8527-E7B2-4895-84D0-DAFE16038969}" type="presParOf" srcId="{EC59D175-6CCD-4334-8827-AE7F4768896B}" destId="{23FF62E1-B4F6-4E00-93CC-EF3951A486EE}" srcOrd="1" destOrd="0" presId="urn:microsoft.com/office/officeart/2005/8/layout/hierarchy5"/>
    <dgm:cxn modelId="{17048C9F-6A7C-4919-9C44-0164DC1CCE5E}" type="presParOf" srcId="{F9B981C6-C6DD-4A85-A9AF-51576D137D03}" destId="{6D489D86-4CCF-4894-B2DC-2A2EE74B12E5}" srcOrd="6" destOrd="0" presId="urn:microsoft.com/office/officeart/2005/8/layout/hierarchy5"/>
    <dgm:cxn modelId="{91C8DF9E-9ECD-4BC6-A57F-C2B69832EA1A}" type="presParOf" srcId="{6D489D86-4CCF-4894-B2DC-2A2EE74B12E5}" destId="{4F970896-160C-48A1-90A6-0596FC3973AC}" srcOrd="0" destOrd="0" presId="urn:microsoft.com/office/officeart/2005/8/layout/hierarchy5"/>
    <dgm:cxn modelId="{D21EBECE-F3E3-46AC-996F-11EE77074868}" type="presParOf" srcId="{F9B981C6-C6DD-4A85-A9AF-51576D137D03}" destId="{63FC1231-AB62-40A9-BFEB-4E62105A5119}" srcOrd="7" destOrd="0" presId="urn:microsoft.com/office/officeart/2005/8/layout/hierarchy5"/>
    <dgm:cxn modelId="{7CC8285B-6278-409A-9C9C-FF64BB2E90C3}" type="presParOf" srcId="{63FC1231-AB62-40A9-BFEB-4E62105A5119}" destId="{0422C72A-6718-4CCB-9923-2D32134A0527}" srcOrd="0" destOrd="0" presId="urn:microsoft.com/office/officeart/2005/8/layout/hierarchy5"/>
    <dgm:cxn modelId="{461B0DA7-3226-4307-B0A8-DA5D54A6941D}" type="presParOf" srcId="{63FC1231-AB62-40A9-BFEB-4E62105A5119}" destId="{3D38B429-61A0-417C-8FD7-2E341A3B4605}" srcOrd="1" destOrd="0" presId="urn:microsoft.com/office/officeart/2005/8/layout/hierarchy5"/>
    <dgm:cxn modelId="{23D0CE25-85E5-4A06-95ED-349B5117C044}" type="presParOf" srcId="{F9B981C6-C6DD-4A85-A9AF-51576D137D03}" destId="{F2AC0883-FCF8-411B-8C30-9ED4FAA1BCC0}" srcOrd="8" destOrd="0" presId="urn:microsoft.com/office/officeart/2005/8/layout/hierarchy5"/>
    <dgm:cxn modelId="{B0C80AD4-465F-481F-B78F-EE705B663877}" type="presParOf" srcId="{F2AC0883-FCF8-411B-8C30-9ED4FAA1BCC0}" destId="{E44D4E13-CC38-45E0-8C89-B4C552B37B07}" srcOrd="0" destOrd="0" presId="urn:microsoft.com/office/officeart/2005/8/layout/hierarchy5"/>
    <dgm:cxn modelId="{2F6F196D-152C-4717-BB6B-F21617F5180D}" type="presParOf" srcId="{F9B981C6-C6DD-4A85-A9AF-51576D137D03}" destId="{6D0327FA-653A-4ADA-8BAC-CCE66E8BC7EA}" srcOrd="9" destOrd="0" presId="urn:microsoft.com/office/officeart/2005/8/layout/hierarchy5"/>
    <dgm:cxn modelId="{7EC549A0-A2CE-4EF2-9937-BE8217B00586}" type="presParOf" srcId="{6D0327FA-653A-4ADA-8BAC-CCE66E8BC7EA}" destId="{837D71F8-A45D-4D81-BAA8-8D62141EB1E6}" srcOrd="0" destOrd="0" presId="urn:microsoft.com/office/officeart/2005/8/layout/hierarchy5"/>
    <dgm:cxn modelId="{5EEBA727-CA57-47DD-8C73-0AB02567452E}" type="presParOf" srcId="{6D0327FA-653A-4ADA-8BAC-CCE66E8BC7EA}" destId="{CC1397E5-DE46-44E4-BA81-E6B096D1DE6E}" srcOrd="1" destOrd="0" presId="urn:microsoft.com/office/officeart/2005/8/layout/hierarchy5"/>
    <dgm:cxn modelId="{14CBB50F-0AD0-46D6-9C59-FFC3DE30655D}" type="presParOf" srcId="{EC62972D-F4C0-4529-8011-B94286DA9AC7}" destId="{8CDFC9E7-E8B4-421C-96E0-A0E49A3B30F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893F94-87DF-4EFA-B0AF-E1F23F2062B9}">
      <dsp:nvSpPr>
        <dsp:cNvPr id="0" name=""/>
        <dsp:cNvSpPr/>
      </dsp:nvSpPr>
      <dsp:spPr>
        <a:xfrm>
          <a:off x="250161" y="1419130"/>
          <a:ext cx="2174708" cy="1388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Всего: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32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10 570,4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тыс. рублей</a:t>
          </a:r>
          <a:endParaRPr lang="ru-RU" sz="2000" kern="1200" dirty="0">
            <a:solidFill>
              <a:srgbClr val="002060"/>
            </a:solidFill>
            <a:latin typeface="+mn-lt"/>
          </a:endParaRPr>
        </a:p>
      </dsp:txBody>
      <dsp:txXfrm>
        <a:off x="250161" y="1419130"/>
        <a:ext cx="2174708" cy="1388960"/>
      </dsp:txXfrm>
    </dsp:sp>
    <dsp:sp modelId="{471CA167-EF47-4A1A-A800-A0DD236A8768}">
      <dsp:nvSpPr>
        <dsp:cNvPr id="0" name=""/>
        <dsp:cNvSpPr/>
      </dsp:nvSpPr>
      <dsp:spPr>
        <a:xfrm rot="18087906">
          <a:off x="1959596" y="1271883"/>
          <a:ext cx="1946666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946666" y="11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087906">
        <a:off x="2884262" y="1234730"/>
        <a:ext cx="97333" cy="97333"/>
      </dsp:txXfrm>
    </dsp:sp>
    <dsp:sp modelId="{25CC795D-D019-4370-826A-8874E943039B}">
      <dsp:nvSpPr>
        <dsp:cNvPr id="0" name=""/>
        <dsp:cNvSpPr/>
      </dsp:nvSpPr>
      <dsp:spPr>
        <a:xfrm>
          <a:off x="3440989" y="94153"/>
          <a:ext cx="3470885" cy="7180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Финансы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(5 095,7 тыс. рублей – 48,2%)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40989" y="94153"/>
        <a:ext cx="3470885" cy="718063"/>
      </dsp:txXfrm>
    </dsp:sp>
    <dsp:sp modelId="{71828DBC-9806-41A0-9F77-026AF741B7A0}">
      <dsp:nvSpPr>
        <dsp:cNvPr id="0" name=""/>
        <dsp:cNvSpPr/>
      </dsp:nvSpPr>
      <dsp:spPr>
        <a:xfrm rot="2584396">
          <a:off x="2009309" y="3155083"/>
          <a:ext cx="3083718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3083718" y="11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584396">
        <a:off x="3474075" y="3089503"/>
        <a:ext cx="154185" cy="154185"/>
      </dsp:txXfrm>
    </dsp:sp>
    <dsp:sp modelId="{16EAB617-970F-4CC6-B991-88B11DE27C2D}">
      <dsp:nvSpPr>
        <dsp:cNvPr id="0" name=""/>
        <dsp:cNvSpPr/>
      </dsp:nvSpPr>
      <dsp:spPr>
        <a:xfrm>
          <a:off x="4677467" y="3727467"/>
          <a:ext cx="2876015" cy="9842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Противодействие преступности и защита от ЧС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(13,5 тыс.рублей  - 0,2%)</a:t>
          </a:r>
        </a:p>
      </dsp:txBody>
      <dsp:txXfrm>
        <a:off x="4677467" y="3727467"/>
        <a:ext cx="2876015" cy="984232"/>
      </dsp:txXfrm>
    </dsp:sp>
    <dsp:sp modelId="{F176F7BA-8031-479F-AB96-195CCB0544BF}">
      <dsp:nvSpPr>
        <dsp:cNvPr id="0" name=""/>
        <dsp:cNvSpPr/>
      </dsp:nvSpPr>
      <dsp:spPr>
        <a:xfrm rot="19537960">
          <a:off x="2303984" y="1711186"/>
          <a:ext cx="1384988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384988" y="11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537960">
        <a:off x="2961854" y="1688075"/>
        <a:ext cx="69249" cy="69249"/>
      </dsp:txXfrm>
    </dsp:sp>
    <dsp:sp modelId="{055B1139-7997-4BF6-B6AB-544DEBE45227}">
      <dsp:nvSpPr>
        <dsp:cNvPr id="0" name=""/>
        <dsp:cNvSpPr/>
      </dsp:nvSpPr>
      <dsp:spPr>
        <a:xfrm>
          <a:off x="3568088" y="879895"/>
          <a:ext cx="3507352" cy="903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Развитие культуры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(4 143,2тыс. рублей – 39,2%)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568088" y="879895"/>
        <a:ext cx="3507352" cy="903787"/>
      </dsp:txXfrm>
    </dsp:sp>
    <dsp:sp modelId="{6D489D86-4CCF-4894-B2DC-2A2EE74B12E5}">
      <dsp:nvSpPr>
        <dsp:cNvPr id="0" name=""/>
        <dsp:cNvSpPr/>
      </dsp:nvSpPr>
      <dsp:spPr>
        <a:xfrm rot="356688">
          <a:off x="2421189" y="2172965"/>
          <a:ext cx="1368514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368514" y="11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6688">
        <a:off x="3071234" y="2150266"/>
        <a:ext cx="68425" cy="68425"/>
      </dsp:txXfrm>
    </dsp:sp>
    <dsp:sp modelId="{0422C72A-6718-4CCB-9923-2D32134A0527}">
      <dsp:nvSpPr>
        <dsp:cNvPr id="0" name=""/>
        <dsp:cNvSpPr/>
      </dsp:nvSpPr>
      <dsp:spPr>
        <a:xfrm>
          <a:off x="3786024" y="1788444"/>
          <a:ext cx="3617477" cy="9338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Жилищно-коммунальное хозяйство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1 103,5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 рублей – 10,4%)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786024" y="1788444"/>
        <a:ext cx="3617477" cy="933805"/>
      </dsp:txXfrm>
    </dsp:sp>
    <dsp:sp modelId="{F2AC0883-FCF8-411B-8C30-9ED4FAA1BCC0}">
      <dsp:nvSpPr>
        <dsp:cNvPr id="0" name=""/>
        <dsp:cNvSpPr/>
      </dsp:nvSpPr>
      <dsp:spPr>
        <a:xfrm rot="2382862">
          <a:off x="2219887" y="2669679"/>
          <a:ext cx="1776581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776581" y="11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382862">
        <a:off x="3063763" y="2636778"/>
        <a:ext cx="88829" cy="88829"/>
      </dsp:txXfrm>
    </dsp:sp>
    <dsp:sp modelId="{837D71F8-A45D-4D81-BAA8-8D62141EB1E6}">
      <dsp:nvSpPr>
        <dsp:cNvPr id="0" name=""/>
        <dsp:cNvSpPr/>
      </dsp:nvSpPr>
      <dsp:spPr>
        <a:xfrm>
          <a:off x="3791485" y="2843828"/>
          <a:ext cx="3775824" cy="8098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политика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(214,5 тыс.рублей – 2,0%)   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1485" y="2843828"/>
        <a:ext cx="3775824" cy="80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0.8468</cdr:x>
      <cdr:y>0</cdr:y>
    </cdr:from>
    <cdr:to>
      <cdr:x>1</cdr:x>
      <cdr:y>0.05936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7200800" y="-72008"/>
          <a:ext cx="12961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r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тыс.рублей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0.20718</cdr:x>
      <cdr:y>0.61429</cdr:y>
    </cdr:from>
    <cdr:to>
      <cdr:x>0.26825</cdr:x>
      <cdr:y>0.6978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1872208" y="3096344"/>
          <a:ext cx="551859" cy="420937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>
              <a:lumMod val="85000"/>
              <a:lumOff val="15000"/>
            </a:schemeClr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0.20226</cdr:x>
      <cdr:y>0.55898</cdr:y>
    </cdr:from>
    <cdr:to>
      <cdr:x>0.27716</cdr:x>
      <cdr:y>0.61744</cdr:y>
    </cdr:to>
    <cdr:sp macro="" textlink="">
      <cdr:nvSpPr>
        <cdr:cNvPr id="6" name="TextBox 5"/>
        <cdr:cNvSpPr txBox="1"/>
      </cdr:nvSpPr>
      <cdr:spPr>
        <a:xfrm xmlns:a="http://schemas.openxmlformats.org/drawingml/2006/main" rot="1860356">
          <a:off x="1827741" y="2817572"/>
          <a:ext cx="676834" cy="294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58,9%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0.36948</cdr:x>
      <cdr:y>0.52258</cdr:y>
    </cdr:from>
    <cdr:to>
      <cdr:x>0.39525</cdr:x>
      <cdr:y>0.67981</cdr:y>
    </cdr:to>
    <cdr:sp macro="" textlink="">
      <cdr:nvSpPr>
        <cdr:cNvPr id="7" name="TextBox 6"/>
        <cdr:cNvSpPr txBox="1"/>
      </cdr:nvSpPr>
      <cdr:spPr>
        <a:xfrm xmlns:a="http://schemas.openxmlformats.org/drawingml/2006/main" rot="2762381">
          <a:off x="3058964" y="2913924"/>
          <a:ext cx="792527" cy="232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96,5 %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0.48072</cdr:x>
      <cdr:y>0.55998</cdr:y>
    </cdr:from>
    <cdr:to>
      <cdr:x>0.55258</cdr:x>
      <cdr:y>0.61635</cdr:y>
    </cdr:to>
    <cdr:sp macro="" textlink="">
      <cdr:nvSpPr>
        <cdr:cNvPr id="8" name="TextBox 7"/>
        <cdr:cNvSpPr txBox="1"/>
      </cdr:nvSpPr>
      <cdr:spPr>
        <a:xfrm xmlns:a="http://schemas.openxmlformats.org/drawingml/2006/main" rot="2059438">
          <a:off x="4344049" y="2822636"/>
          <a:ext cx="649363" cy="28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88,3%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0.35062</cdr:x>
      <cdr:y>0.58571</cdr:y>
    </cdr:from>
    <cdr:to>
      <cdr:x>0.4064</cdr:x>
      <cdr:y>0.68571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3168352" y="2952328"/>
          <a:ext cx="504056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0.48608</cdr:x>
      <cdr:y>0.60262</cdr:y>
    </cdr:from>
    <cdr:to>
      <cdr:x>0.5578</cdr:x>
      <cdr:y>0.68571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>
          <a:off x="4392488" y="3037564"/>
          <a:ext cx="648072" cy="4188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0.62155</cdr:x>
      <cdr:y>0.58571</cdr:y>
    </cdr:from>
    <cdr:to>
      <cdr:x>0.68262</cdr:x>
      <cdr:y>0.68592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5616624" y="2952328"/>
          <a:ext cx="551858" cy="5051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0.74992</cdr:x>
      <cdr:y>0.54831</cdr:y>
    </cdr:from>
    <cdr:to>
      <cdr:x>0.83391</cdr:x>
      <cdr:y>0.62275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5901337" y="2583455"/>
          <a:ext cx="660908" cy="35075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0.63396</cdr:x>
      <cdr:y>0.56455</cdr:y>
    </cdr:from>
    <cdr:to>
      <cdr:x>0.68761</cdr:x>
      <cdr:y>0.62234</cdr:y>
    </cdr:to>
    <cdr:sp macro="" textlink="">
      <cdr:nvSpPr>
        <cdr:cNvPr id="14" name="TextBox 1"/>
        <cdr:cNvSpPr txBox="1"/>
      </cdr:nvSpPr>
      <cdr:spPr>
        <a:xfrm xmlns:a="http://schemas.openxmlformats.org/drawingml/2006/main" rot="2002250">
          <a:off x="5728795" y="2845623"/>
          <a:ext cx="484808" cy="291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94,9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0.73941</cdr:x>
      <cdr:y>0.52035</cdr:y>
    </cdr:from>
    <cdr:to>
      <cdr:x>0.81127</cdr:x>
      <cdr:y>0.57672</cdr:y>
    </cdr:to>
    <cdr:sp macro="" textlink="">
      <cdr:nvSpPr>
        <cdr:cNvPr id="15" name="TextBox 1"/>
        <cdr:cNvSpPr txBox="1"/>
      </cdr:nvSpPr>
      <cdr:spPr>
        <a:xfrm xmlns:a="http://schemas.openxmlformats.org/drawingml/2006/main" rot="19849470">
          <a:off x="5818606" y="2451722"/>
          <a:ext cx="565483" cy="265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93,3%</a:t>
          </a: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0.23251</cdr:x>
      <cdr:y>0.45565</cdr:y>
    </cdr:from>
    <cdr:to>
      <cdr:x>0.33007</cdr:x>
      <cdr:y>0.53304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829668" y="2146900"/>
          <a:ext cx="767751" cy="36461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0.36744</cdr:x>
      <cdr:y>0.45699</cdr:y>
    </cdr:from>
    <cdr:to>
      <cdr:x>0.44664</cdr:x>
      <cdr:y>0.54555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891443" y="2153219"/>
          <a:ext cx="623244" cy="41726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0.51087</cdr:x>
      <cdr:y>0.51351</cdr:y>
    </cdr:from>
    <cdr:to>
      <cdr:x>0.57609</cdr:x>
      <cdr:y>0.56757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3384375" y="2736305"/>
          <a:ext cx="432049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0.6414</cdr:x>
      <cdr:y>0.51839</cdr:y>
    </cdr:from>
    <cdr:to>
      <cdr:x>0.71813</cdr:x>
      <cdr:y>0.66852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5047321" y="2442503"/>
          <a:ext cx="603849" cy="70736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0.7811</cdr:x>
      <cdr:y>0.45047</cdr:y>
    </cdr:from>
    <cdr:to>
      <cdr:x>0.85535</cdr:x>
      <cdr:y>0.61283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6146670" y="2122482"/>
          <a:ext cx="584290" cy="76499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0.22481</cdr:x>
      <cdr:y>0.42334</cdr:y>
    </cdr:from>
    <cdr:to>
      <cdr:x>0.32212</cdr:x>
      <cdr:y>0.47511</cdr:y>
    </cdr:to>
    <cdr:sp macro="" textlink="">
      <cdr:nvSpPr>
        <cdr:cNvPr id="7" name="TextBox 1"/>
        <cdr:cNvSpPr txBox="1"/>
      </cdr:nvSpPr>
      <cdr:spPr>
        <a:xfrm xmlns:a="http://schemas.openxmlformats.org/drawingml/2006/main" rot="1808560">
          <a:off x="1769071" y="1994648"/>
          <a:ext cx="765756" cy="24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112,9%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0.36679</cdr:x>
      <cdr:y>0.44442</cdr:y>
    </cdr:from>
    <cdr:to>
      <cdr:x>0.45508</cdr:x>
      <cdr:y>0.49623</cdr:y>
    </cdr:to>
    <cdr:sp macro="" textlink="">
      <cdr:nvSpPr>
        <cdr:cNvPr id="9" name="TextBox 1"/>
        <cdr:cNvSpPr txBox="1"/>
      </cdr:nvSpPr>
      <cdr:spPr>
        <a:xfrm xmlns:a="http://schemas.openxmlformats.org/drawingml/2006/main" rot="2395613">
          <a:off x="2822874" y="2294357"/>
          <a:ext cx="679520" cy="267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91,5%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0.49244</cdr:x>
      <cdr:y>0.56143</cdr:y>
    </cdr:from>
    <cdr:to>
      <cdr:x>0.57125</cdr:x>
      <cdr:y>0.61946</cdr:y>
    </cdr:to>
    <cdr:sp macro="" textlink="">
      <cdr:nvSpPr>
        <cdr:cNvPr id="11" name="TextBox 1"/>
        <cdr:cNvSpPr txBox="1"/>
      </cdr:nvSpPr>
      <cdr:spPr>
        <a:xfrm xmlns:a="http://schemas.openxmlformats.org/drawingml/2006/main" rot="2043492">
          <a:off x="3875107" y="2645271"/>
          <a:ext cx="620201" cy="273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89,2%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0.62543</cdr:x>
      <cdr:y>0.5774</cdr:y>
    </cdr:from>
    <cdr:to>
      <cdr:x>0.70423</cdr:x>
      <cdr:y>0.63542</cdr:y>
    </cdr:to>
    <cdr:sp macro="" textlink="">
      <cdr:nvSpPr>
        <cdr:cNvPr id="12" name="TextBox 1"/>
        <cdr:cNvSpPr txBox="1"/>
      </cdr:nvSpPr>
      <cdr:spPr>
        <a:xfrm xmlns:a="http://schemas.openxmlformats.org/drawingml/2006/main" rot="18958921">
          <a:off x="4921628" y="2720533"/>
          <a:ext cx="620154" cy="273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78,1%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0.7566</cdr:x>
      <cdr:y>0.46249</cdr:y>
    </cdr:from>
    <cdr:to>
      <cdr:x>0.8585</cdr:x>
      <cdr:y>0.51429</cdr:y>
    </cdr:to>
    <cdr:sp macro="" textlink="">
      <cdr:nvSpPr>
        <cdr:cNvPr id="13" name="TextBox 1"/>
        <cdr:cNvSpPr txBox="1"/>
      </cdr:nvSpPr>
      <cdr:spPr>
        <a:xfrm xmlns:a="http://schemas.openxmlformats.org/drawingml/2006/main" rot="18966673">
          <a:off x="5953887" y="2179116"/>
          <a:ext cx="801875" cy="24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139,2%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0.25708</cdr:x>
      <cdr:y>0.63225</cdr:y>
    </cdr:from>
    <cdr:to>
      <cdr:x>0.32894</cdr:x>
      <cdr:y>0.68862</cdr:y>
    </cdr:to>
    <cdr:sp macro="" textlink="">
      <cdr:nvSpPr>
        <cdr:cNvPr id="7" name="TextBox 6"/>
        <cdr:cNvSpPr txBox="1"/>
      </cdr:nvSpPr>
      <cdr:spPr>
        <a:xfrm xmlns:a="http://schemas.openxmlformats.org/drawingml/2006/main" rot="20063899">
          <a:off x="2023062" y="2978993"/>
          <a:ext cx="565483" cy="265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338,4%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0.24612</cdr:x>
      <cdr:y>0.64004</cdr:y>
    </cdr:from>
    <cdr:to>
      <cdr:x>0.38249</cdr:x>
      <cdr:y>0.73593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1936777" y="3015690"/>
          <a:ext cx="1073128" cy="45180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0.45568</cdr:x>
      <cdr:y>0.54144</cdr:y>
    </cdr:from>
    <cdr:to>
      <cdr:x>0.62613</cdr:x>
      <cdr:y>0.63733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3585831" y="2551093"/>
          <a:ext cx="1341312" cy="45180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0.48603</cdr:x>
      <cdr:y>0.52226</cdr:y>
    </cdr:from>
    <cdr:to>
      <cdr:x>0.57191</cdr:x>
      <cdr:y>0.58006</cdr:y>
    </cdr:to>
    <cdr:sp macro="" textlink="">
      <cdr:nvSpPr>
        <cdr:cNvPr id="14" name="TextBox 1"/>
        <cdr:cNvSpPr txBox="1"/>
      </cdr:nvSpPr>
      <cdr:spPr>
        <a:xfrm xmlns:a="http://schemas.openxmlformats.org/drawingml/2006/main" rot="20695484">
          <a:off x="3824694" y="2460755"/>
          <a:ext cx="675810" cy="272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122,9%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0.68295</cdr:x>
      <cdr:y>0.57374</cdr:y>
    </cdr:from>
    <cdr:to>
      <cdr:x>0.85407</cdr:x>
      <cdr:y>0.66852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5374257" y="2703299"/>
          <a:ext cx="1346588" cy="44656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miter lim="800000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0.7246</cdr:x>
      <cdr:y>0.51813</cdr:y>
    </cdr:from>
    <cdr:to>
      <cdr:x>0.81048</cdr:x>
      <cdr:y>0.57593</cdr:y>
    </cdr:to>
    <cdr:sp macro="" textlink="">
      <cdr:nvSpPr>
        <cdr:cNvPr id="8" name="TextBox 1"/>
        <cdr:cNvSpPr txBox="1"/>
      </cdr:nvSpPr>
      <cdr:spPr>
        <a:xfrm xmlns:a="http://schemas.openxmlformats.org/drawingml/2006/main" rot="1021379">
          <a:off x="5702060" y="2441276"/>
          <a:ext cx="675810" cy="272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94,3%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478" y="995082"/>
            <a:ext cx="5401043" cy="481404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Бюджет для граждан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A8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Треневского сельского поселения Миллеровского района  </a:t>
            </a:r>
            <a:br>
              <a:rPr lang="ru-RU" sz="3600" b="1" dirty="0" smtClean="0">
                <a:solidFill>
                  <a:srgbClr val="3A8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A8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за 2019 год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684785" y="420943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налоговых и неналоговых доходов бюджета Треневского сельского поселения Миллеровского района за 2019 год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Государственная </a:t>
            </a:r>
            <a:r>
              <a:rPr lang="ru-RU" sz="31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пошлина </a:t>
            </a:r>
            <a:r>
              <a:rPr lang="ru-RU" sz="3100" spc="-1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</a:t>
            </a:r>
            <a:r>
              <a:rPr lang="ru-RU" sz="31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</a:t>
            </a:r>
            <a:r>
              <a:rPr lang="ru-RU" sz="3100" spc="3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                                               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тыс. рублей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65440252"/>
              </p:ext>
            </p:extLst>
          </p:nvPr>
        </p:nvGraphicFramePr>
        <p:xfrm>
          <a:off x="921080" y="1508395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Показатели </a:t>
            </a:r>
            <a:r>
              <a:rPr lang="ru-RU" sz="27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поступления </a:t>
            </a:r>
            <a:r>
              <a:rPr lang="ru-RU" sz="2700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 </a:t>
            </a:r>
            <a:r>
              <a:rPr lang="ru-RU" sz="2700" spc="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от </a:t>
            </a:r>
            <a:r>
              <a:rPr lang="ru-RU" sz="27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использования </a:t>
            </a:r>
            <a:r>
              <a:rPr lang="ru-RU" sz="27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имущества,  находящегося</a:t>
            </a:r>
            <a:r>
              <a:rPr lang="ru-RU" sz="2700" spc="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в государственной </a:t>
            </a:r>
            <a:r>
              <a:rPr lang="ru-RU" sz="2700" spc="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 муниципальной </a:t>
            </a:r>
            <a:r>
              <a:rPr lang="ru-RU" sz="2700" spc="-3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собственности  в </a:t>
            </a:r>
            <a:r>
              <a:rPr lang="ru-RU" sz="2700" spc="-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бюджете Треневского сельского поселения </a:t>
            </a:r>
            <a:r>
              <a:rPr lang="ru-RU" sz="27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 района</a:t>
            </a:r>
            <a:br>
              <a:rPr lang="ru-RU" sz="27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                                                                                                  </a:t>
            </a:r>
            <a:r>
              <a:rPr lang="ru-RU" sz="20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тыс.рублей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86575041"/>
              </p:ext>
            </p:extLst>
          </p:nvPr>
        </p:nvGraphicFramePr>
        <p:xfrm>
          <a:off x="810883" y="1587262"/>
          <a:ext cx="8031142" cy="483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8740" y="379562"/>
            <a:ext cx="7799801" cy="1043796"/>
          </a:xfrm>
        </p:spPr>
        <p:txBody>
          <a:bodyPr>
            <a:noAutofit/>
          </a:bodyPr>
          <a:lstStyle/>
          <a:p>
            <a:pPr algn="ctr"/>
            <a:r>
              <a:rPr lang="ru-RU" sz="28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8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800" spc="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Динамика расходов бюджета </a:t>
            </a:r>
            <a:r>
              <a:rPr lang="ru-RU" sz="2800" spc="-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Треневского сельского поселения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 района в 2014-2019 гг.</a:t>
            </a:r>
            <a:endParaRPr lang="ru-RU" sz="2800" dirty="0">
              <a:latin typeface="+mn-lt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0652767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03607" cy="120082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расходов бюджета Треневского сельского поселения Миллеровского района в 2019 году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8641205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spc="1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800" spc="1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800" spc="1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Динамика расходов бюджета Треневского сельского поселения Миллеровского </a:t>
            </a:r>
            <a:r>
              <a:rPr lang="ru-RU" sz="28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на культуру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9822099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31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31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Динамика </a:t>
            </a:r>
            <a:r>
              <a:rPr lang="ru-RU" sz="31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расходов </a:t>
            </a:r>
            <a:r>
              <a:rPr lang="ru-RU" sz="31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Миллеровского </a:t>
            </a:r>
            <a:r>
              <a:rPr lang="ru-RU" sz="31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31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на </a:t>
            </a:r>
            <a:r>
              <a:rPr lang="ru-RU" sz="3100" spc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Социальную</a:t>
            </a:r>
            <a:r>
              <a:rPr lang="ru-RU" sz="3100" spc="10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политику</a:t>
            </a:r>
            <a:r>
              <a:rPr lang="ru-RU" b="1" spc="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b="1" spc="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endParaRPr lang="ru-RU" dirty="0"/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7853417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Формирование и исполнение бюджета на основе муниципальных программ Треневского сельского поселения Миллеровского района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8373" y="1672763"/>
            <a:ext cx="4720171" cy="224362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</a:t>
            </a:r>
            <a:r>
              <a:rPr lang="ru-RU" sz="1800" dirty="0" smtClean="0">
                <a:solidFill>
                  <a:srgbClr val="7030A0"/>
                </a:solidFill>
              </a:rPr>
              <a:t>Бюджет Треневского сельского поселения Миллеровского района 2019 года сформирован и исполнен в программной структуре расходов на основе утвержденных Администрацией Треневского сельского поселения 9 муниципальных программ Треневского  сельского поселения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8276" y="3968653"/>
            <a:ext cx="4800600" cy="2133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их реализацию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10 570,4 тыс. рублей.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819" y="1674963"/>
            <a:ext cx="328640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79027" y="2198508"/>
          <a:ext cx="6850242" cy="358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10_prichin-nov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960" y="1314714"/>
            <a:ext cx="260604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программных р</a:t>
            </a:r>
            <a:r>
              <a:rPr lang="ru-RU" sz="28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асходов 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 2019 год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12" y="429569"/>
            <a:ext cx="8450588" cy="977899"/>
          </a:xfrm>
        </p:spPr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муниципальных программ Т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за 2019 год</a:t>
            </a:r>
            <a:endParaRPr lang="ru-RU" sz="2800" dirty="0">
              <a:latin typeface="+mn-lt"/>
            </a:endParaRPr>
          </a:p>
        </p:txBody>
      </p:sp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18" y="434982"/>
            <a:ext cx="7839635" cy="14296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   </a:t>
            </a:r>
            <a:r>
              <a:rPr lang="ru-RU" sz="31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Треневского сельского поселения Миллеровского района в 2019 году осуществлялось на основе</a:t>
            </a:r>
            <a:endParaRPr lang="ru-RU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774610" y="2056551"/>
            <a:ext cx="5200649" cy="1466850"/>
            <a:chOff x="1152" y="1302"/>
            <a:chExt cx="3276" cy="92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276" y="1302"/>
              <a:ext cx="3152" cy="92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418" y="1342"/>
              <a:ext cx="293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Положений послания Президента РФ Федеральному Собранию РФ, определяющих бюджетную политику в РФ</a:t>
              </a:r>
              <a:endPara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152" y="1501"/>
              <a:ext cx="366" cy="331"/>
              <a:chOff x="1298" y="1453"/>
              <a:chExt cx="366" cy="331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298" y="1453"/>
                <a:ext cx="366" cy="331"/>
                <a:chOff x="1298" y="1453"/>
                <a:chExt cx="366" cy="331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298" y="1530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1" y="1453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305" y="154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3" y="3732393"/>
            <a:ext cx="5070475" cy="1144588"/>
            <a:chOff x="1268" y="1776"/>
            <a:chExt cx="3194" cy="721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271" y="1776"/>
              <a:ext cx="3191" cy="72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/>
              <a:r>
                <a:rPr lang="ru-RU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Основных направлений бюджетной и налоговой политики Треневского сельского поселения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1583" y="514349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«Майских»  указов Президента РФ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9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12317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безвозмездных поступлений бюджета Т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в 2019 год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86" y="533087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400" b="1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Объем </a:t>
            </a:r>
            <a:r>
              <a:rPr lang="ru-RU" sz="2400" b="1" spc="-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безвозмездных поступлений от других бюджетов бюджетной системы Российской Федерации в </a:t>
            </a:r>
            <a:r>
              <a:rPr lang="ru-RU" sz="2400" b="1" spc="-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 Треневского сельского поселения</a:t>
            </a:r>
            <a:r>
              <a:rPr lang="ru-RU" sz="2400" b="1" spc="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400" b="1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</a:t>
            </a:r>
            <a:r>
              <a:rPr lang="ru-RU" sz="2400" b="1" spc="33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400" b="1" spc="-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3676640"/>
              </p:ext>
            </p:extLst>
          </p:nvPr>
        </p:nvGraphicFramePr>
        <p:xfrm>
          <a:off x="871268" y="1672297"/>
          <a:ext cx="7634378" cy="39548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04102"/>
                <a:gridCol w="1590609"/>
                <a:gridCol w="1342308"/>
                <a:gridCol w="1258413"/>
                <a:gridCol w="838946"/>
              </a:tblGrid>
              <a:tr h="76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2018 год</a:t>
                      </a:r>
                      <a:endParaRPr lang="ru-RU" sz="1400" b="1" i="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2019 год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Прирост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Темп роста, в %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</a:tr>
              <a:tr h="788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A86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Всего</a:t>
                      </a:r>
                      <a:endParaRPr lang="ru-RU" sz="1600" dirty="0">
                        <a:solidFill>
                          <a:srgbClr val="3A866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3 742,2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3 731,4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-10,8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99,6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</a:tr>
              <a:tr h="788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A86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Дотации</a:t>
                      </a:r>
                      <a:endParaRPr lang="ru-RU" sz="1600" dirty="0">
                        <a:solidFill>
                          <a:srgbClr val="3A866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2 245,0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3 373,8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1 128,8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50,3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</a:tr>
              <a:tr h="788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A86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Субвенции</a:t>
                      </a:r>
                      <a:endParaRPr lang="ru-RU" sz="1600" dirty="0">
                        <a:solidFill>
                          <a:srgbClr val="3A866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192,9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208,4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15,5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108,0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</a:tr>
              <a:tr h="830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A86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Иные </a:t>
                      </a:r>
                      <a:r>
                        <a:rPr lang="ru-RU" sz="1600" dirty="0">
                          <a:solidFill>
                            <a:srgbClr val="3A86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межбюджетные трансферты</a:t>
                      </a:r>
                      <a:endParaRPr lang="ru-RU" sz="1600" dirty="0">
                        <a:solidFill>
                          <a:srgbClr val="3A866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1 309,3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149,2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-1 160,1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-11,4</a:t>
                      </a:r>
                      <a:endParaRPr lang="ru-RU" sz="14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/>
                </a:tc>
              </a:tr>
            </a:tbl>
          </a:graphicData>
        </a:graphic>
      </p:graphicFrame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381194"/>
            <a:ext cx="7826188" cy="10979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направления бюджетной и налоговой политики Треневского сельского поселения в 2019 году</a:t>
            </a:r>
            <a:endParaRPr lang="ru-RU" sz="28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21976" y="1828800"/>
          <a:ext cx="7869238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69238"/>
              </a:tblGrid>
              <a:tr h="38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Укрепление налогового потенциала, увеличение собираемости налогов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Оценка эффективности налоговых льгот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Повышение эффективности бюджетных расходов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Соблюдение взвешенной долговой политики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Реализация «майских» указов Президента РФ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90159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бюджета Треневского сельского поселения Миллеровского района за 2019 год</a:t>
            </a:r>
            <a:endParaRPr lang="ru-RU" sz="28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13667" y="1698345"/>
          <a:ext cx="786923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47"/>
                <a:gridCol w="1573847"/>
                <a:gridCol w="1573847"/>
                <a:gridCol w="1573847"/>
                <a:gridCol w="1573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Показатель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Плановые бюджетные назначения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Исполнено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% исполнения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Динамика к 2018 году, %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Доходы,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всего 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10 948,2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10 883,6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99,4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102,6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Безвозмездные поступления, всего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3 731,4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3 731,4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100,0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99,6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Расходы, всего 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12 807,5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11 052,8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86,3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109,8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Профицит (дефицит)   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-1 859,3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-169,2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76" y="497736"/>
            <a:ext cx="8350624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Исполнение</a:t>
            </a:r>
            <a:r>
              <a:rPr lang="ru-RU" sz="3100" spc="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</a:t>
            </a:r>
            <a:r>
              <a:rPr lang="ru-RU" sz="3100" spc="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</a:t>
            </a:r>
            <a:r>
              <a:rPr lang="ru-RU" sz="3100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Треневского сельского поселения </a:t>
            </a:r>
            <a:r>
              <a:rPr lang="ru-RU" sz="3100" spc="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 </a:t>
            </a:r>
            <a:r>
              <a:rPr lang="ru-RU" sz="3100" spc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3100" spc="-1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</a:t>
            </a:r>
            <a:r>
              <a:rPr lang="ru-RU" sz="31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2019</a:t>
            </a:r>
            <a:r>
              <a:rPr lang="ru-RU" sz="3100" spc="-1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032029" y="2952129"/>
            <a:ext cx="1500187" cy="311150"/>
          </a:xfrm>
          <a:prstGeom prst="downArrow">
            <a:avLst>
              <a:gd name="adj1" fmla="val 48796"/>
              <a:gd name="adj2" fmla="val 3736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200110" y="3005917"/>
            <a:ext cx="1500188" cy="311150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102622" y="3014880"/>
            <a:ext cx="1500188" cy="322262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029490" y="3428710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Дотации бюджетам сельских поселений  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3 373,8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86599" y="3410781"/>
            <a:ext cx="1863725" cy="609823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 от использования имущества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229,0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092243" y="422947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Субвенции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208,4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68960" y="4193614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Штрафы, санкции, возмещение ущерба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27,8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128102" y="493162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Иные межбюджетные трансферты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149,2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6105" y="1925797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06696" y="1880682"/>
            <a:ext cx="375296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12859" y="1880683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79049" y="1250831"/>
            <a:ext cx="1768475" cy="167322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6 895,4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922748" y="1277725"/>
            <a:ext cx="1768475" cy="1690688"/>
          </a:xfrm>
          <a:prstGeom prst="flowChartConnector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256,8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002306" y="1196752"/>
            <a:ext cx="1785937" cy="1720850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3 731,4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7097266" y="1197623"/>
            <a:ext cx="2046734" cy="172819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Доходы бюджета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10 883,6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51865" y="3473533"/>
            <a:ext cx="1863725" cy="53781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 на доходы физических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4 242,0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869795" y="419332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совокупный доход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255,4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"/>
          <p:cNvSpPr>
            <a:spLocks noChangeArrowheads="1"/>
          </p:cNvSpPr>
          <p:nvPr/>
        </p:nvSpPr>
        <p:spPr bwMode="auto">
          <a:xfrm>
            <a:off x="878759" y="489547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имущество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2 375,0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870085" y="561555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Государственная пошлина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23,0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553" y="452912"/>
            <a:ext cx="8153400" cy="1223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pc="-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3100" spc="-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Динамика </a:t>
            </a:r>
            <a:r>
              <a:rPr lang="ru-RU" sz="3100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 </a:t>
            </a:r>
            <a:r>
              <a:rPr lang="ru-RU" sz="3100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консолидированного</a:t>
            </a:r>
            <a:r>
              <a:rPr lang="ru-RU" sz="3100" spc="-1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 </a:t>
            </a:r>
            <a:r>
              <a:rPr lang="ru-RU" sz="3100" spc="114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 </a:t>
            </a:r>
            <a:r>
              <a:rPr lang="ru-RU" sz="310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 Треневского сельского поселения </a:t>
            </a:r>
            <a:r>
              <a:rPr lang="ru-RU" sz="3100" spc="-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</a:t>
            </a:r>
            <a:r>
              <a:rPr lang="ru-RU" sz="3100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8438102"/>
              </p:ext>
            </p:extLst>
          </p:nvPr>
        </p:nvGraphicFramePr>
        <p:xfrm>
          <a:off x="941388" y="17700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собственных доходов бюджета Миллеровского района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</a:p>
          <a:p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8018929" cy="124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бюджета Треневского сельского поселения Миллеровского района 2018-2019 гг.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31863" y="1612900"/>
          <a:ext cx="75834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726141" y="358588"/>
            <a:ext cx="8265458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Объем </a:t>
            </a:r>
            <a:r>
              <a:rPr lang="ru-RU" sz="31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налоговых </a:t>
            </a:r>
            <a:r>
              <a:rPr lang="ru-RU" sz="3100" spc="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 </a:t>
            </a:r>
            <a:r>
              <a:rPr lang="ru-RU" sz="31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неналоговых </a:t>
            </a:r>
            <a:r>
              <a:rPr lang="ru-RU" sz="31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 </a:t>
            </a:r>
            <a:r>
              <a:rPr lang="ru-RU" sz="3100" spc="-1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</a:t>
            </a:r>
            <a:r>
              <a:rPr lang="ru-RU" sz="31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</a:t>
            </a:r>
            <a:r>
              <a:rPr lang="ru-RU" sz="3100" spc="1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31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в</a:t>
            </a:r>
            <a:r>
              <a:rPr lang="ru-RU" sz="3100" spc="-1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2019</a:t>
            </a:r>
            <a:r>
              <a:rPr lang="ru-RU" sz="31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году</a:t>
            </a:r>
            <a:r>
              <a:rPr lang="ru-RU" sz="3100" spc="-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составил</a:t>
            </a:r>
            <a:r>
              <a:rPr lang="ru-RU" sz="3100" spc="10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3100" spc="-8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7 152,2 </a:t>
            </a:r>
            <a:r>
              <a:rPr lang="ru-RU" sz="31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тыс. рублей</a:t>
            </a:r>
            <a:endParaRPr lang="ru-RU" sz="3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1320545"/>
              </p:ext>
            </p:extLst>
          </p:nvPr>
        </p:nvGraphicFramePr>
        <p:xfrm>
          <a:off x="941295" y="1568824"/>
          <a:ext cx="8068234" cy="481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592</Words>
  <Application>Microsoft Office PowerPoint</Application>
  <PresentationFormat>Экран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Бюджет для граждан    Исполнение бюджета Треневского сельского поселения Миллеровского района       за 2019 год </vt:lpstr>
      <vt:lpstr>   Исполнение бюджета Треневского сельского поселения Миллеровского района в 2019 году осуществлялось на основе</vt:lpstr>
      <vt:lpstr>Основные направления бюджетной и налоговой политики Треневского сельского поселения в 2019 году</vt:lpstr>
      <vt:lpstr>Основные характеристики бюджета Треневского сельского поселения Миллеровского района за 2019 год</vt:lpstr>
      <vt:lpstr>Исполнение доходов бюджета Треневского сельского поселения Миллеровского района за 2019 год </vt:lpstr>
      <vt:lpstr> Динамика доходов консолидированного бюджета  и бюджета  Треневского сельского поселения Миллеровского района </vt:lpstr>
      <vt:lpstr>   Динамика собственных доходов бюджета Миллеровского района         </vt:lpstr>
      <vt:lpstr> Динамика доходов бюджета Треневского сельского поселения Миллеровского района 2018-2019 гг.</vt:lpstr>
      <vt:lpstr> Объем налоговых и неналоговых доходов бюджета Треневского сельского поселения Миллеровского района в 2019 году составил 7 152,2 тыс. рублей </vt:lpstr>
      <vt:lpstr>Структура налоговых и неналоговых доходов бюджета Треневского сельского поселения Миллеровского района за 2019 год </vt:lpstr>
      <vt:lpstr> Государственная пошлина бюджета Треневского сельского поселения Миллеровского района                                                                          тыс. рублей</vt:lpstr>
      <vt:lpstr>   Показатели поступления доходов от использования имущества,  находящегося в государственной и муниципальной собственности  в бюджете Треневского сельского поселения Миллеровского района                                                                                                    тыс.рублей </vt:lpstr>
      <vt:lpstr> Динамика расходов бюджета Треневского сельского поселения Миллеровского района в 2014-2019 гг.</vt:lpstr>
      <vt:lpstr> Структура расходов бюджета Треневского сельского поселения Миллеровского района в 2019 году</vt:lpstr>
      <vt:lpstr> Динамика расходов бюджета Треневского сельского поселения Миллеровского района на культуру</vt:lpstr>
      <vt:lpstr>  Динамика расходов бюджета Треневского сельского поселения Миллеровского района  на Социальную политику </vt:lpstr>
      <vt:lpstr>   Формирование и исполнение бюджета на основе муниципальных программ Треневского сельского поселения Миллеровского района </vt:lpstr>
      <vt:lpstr>Структура программных расходов бюджета Треневского сельского поселения Миллеровского района  за 2019 год</vt:lpstr>
      <vt:lpstr>Структура муниципальных программ Треневского сельского поселения Миллеровского района  за 2019 год</vt:lpstr>
      <vt:lpstr>Структура безвозмездных поступлений бюджета Треневского сельского поселения Миллеровского района  в 2019 год</vt:lpstr>
      <vt:lpstr>Объем безвозмездных поступлений от других бюджетов бюджетной системы Российской Федерации в бюджет Треневского сельского поселения Миллеровского района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129</cp:revision>
  <dcterms:created xsi:type="dcterms:W3CDTF">2016-11-18T14:12:19Z</dcterms:created>
  <dcterms:modified xsi:type="dcterms:W3CDTF">2020-05-18T07:24:10Z</dcterms:modified>
</cp:coreProperties>
</file>