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7" r:id="rId23"/>
    <p:sldId id="1601" r:id="rId24"/>
    <p:sldId id="1606" r:id="rId25"/>
    <p:sldId id="1605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99FF66"/>
    <a:srgbClr val="95358A"/>
    <a:srgbClr val="EAA0A0"/>
    <a:srgbClr val="1FD15A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4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38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0.14323327275533784"/>
                  <c:y val="-5.45868420781158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7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6750.4</c:v>
                </c:pt>
                <c:pt idx="1">
                  <c:v>7217.4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3959.2</c:v>
                </c:pt>
                <c:pt idx="1">
                  <c:v>1208.5</c:v>
                </c:pt>
              </c:numCache>
            </c:numRef>
          </c:val>
        </c:ser>
        <c:shape val="box"/>
        <c:axId val="114675712"/>
        <c:axId val="114677248"/>
        <c:axId val="0"/>
      </c:bar3DChart>
      <c:catAx>
        <c:axId val="11467571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677248"/>
        <c:crosses val="autoZero"/>
        <c:auto val="1"/>
        <c:lblAlgn val="ctr"/>
        <c:lblOffset val="100"/>
        <c:tickLblSkip val="1"/>
        <c:tickMarkSkip val="1"/>
      </c:catAx>
      <c:valAx>
        <c:axId val="114677248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675712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39E-2"/>
          <c:y val="0.86988663900468455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92"/>
          <c:h val="0.750003258432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02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7 216,8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182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7 399,3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7 673,8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144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 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7216.8</c:v>
                </c:pt>
                <c:pt idx="1">
                  <c:v>7399.3</c:v>
                </c:pt>
                <c:pt idx="2">
                  <c:v>7673.8</c:v>
                </c:pt>
              </c:numCache>
            </c:numRef>
          </c:val>
        </c:ser>
        <c:shape val="box"/>
        <c:axId val="114687360"/>
        <c:axId val="60290176"/>
        <c:axId val="0"/>
      </c:bar3DChart>
      <c:catAx>
        <c:axId val="114687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0290176"/>
        <c:crosses val="autoZero"/>
        <c:auto val="1"/>
        <c:lblAlgn val="ctr"/>
        <c:lblOffset val="100"/>
      </c:catAx>
      <c:valAx>
        <c:axId val="6029017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468736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5502180198527107E-3"/>
          <c:y val="0"/>
          <c:w val="0.990576168396693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27E-2"/>
                  <c:y val="4.7322237947796546E-2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Percent val="1"/>
            </c:dLbl>
            <c:dLbl>
              <c:idx val="3"/>
              <c:layout>
                <c:manualLayout>
                  <c:x val="0.10877164442046139"/>
                  <c:y val="-3.7950694689317978E-2"/>
                </c:manualLayout>
              </c:layout>
              <c:showPercent val="1"/>
            </c:dLbl>
            <c:dLbl>
              <c:idx val="4"/>
              <c:layout>
                <c:manualLayout>
                  <c:x val="0.11302365213389"/>
                  <c:y val="3.4245188537827556E-2"/>
                </c:manualLayout>
              </c:layout>
              <c:showPercent val="1"/>
            </c:dLbl>
            <c:dLbl>
              <c:idx val="5"/>
              <c:layout>
                <c:manualLayout>
                  <c:x val="2.4915964341886684E-2"/>
                  <c:y val="3.3909693794706569E-2"/>
                </c:manualLayout>
              </c:layout>
              <c:showPercent val="1"/>
            </c:dLbl>
            <c:dLbl>
              <c:idx val="6"/>
              <c:layout>
                <c:manualLayout>
                  <c:x val="-4.7383279727413317E-2"/>
                  <c:y val="-3.542469640125445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57.794313269038923</c:v>
                </c:pt>
                <c:pt idx="1">
                  <c:v>2.4304400842478668</c:v>
                </c:pt>
                <c:pt idx="2">
                  <c:v>30.175424010641837</c:v>
                </c:pt>
                <c:pt idx="3">
                  <c:v>5.4691830174038367</c:v>
                </c:pt>
                <c:pt idx="4">
                  <c:v>0.45588072275800917</c:v>
                </c:pt>
                <c:pt idx="5">
                  <c:v>3.1717658796142341</c:v>
                </c:pt>
                <c:pt idx="6">
                  <c:v>0.50299301629531101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 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3884.6</c:v>
                </c:pt>
                <c:pt idx="1">
                  <c:v>4170.8999999999996</c:v>
                </c:pt>
                <c:pt idx="2">
                  <c:v>4216.5</c:v>
                </c:pt>
                <c:pt idx="3">
                  <c:v>4256.7</c:v>
                </c:pt>
              </c:numCache>
            </c:numRef>
          </c:val>
        </c:ser>
        <c:axId val="97300864"/>
        <c:axId val="97297920"/>
      </c:barChart>
      <c:valAx>
        <c:axId val="97297920"/>
        <c:scaling>
          <c:orientation val="minMax"/>
        </c:scaling>
        <c:delete val="1"/>
        <c:axPos val="b"/>
        <c:numFmt formatCode="#,##0.0" sourceLinked="1"/>
        <c:tickLblPos val="none"/>
        <c:crossAx val="97300864"/>
        <c:crosses val="autoZero"/>
        <c:crossBetween val="between"/>
        <c:majorUnit val="5000"/>
      </c:valAx>
      <c:catAx>
        <c:axId val="973008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7297920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57798115515E-2"/>
          <c:y val="3.7640074671565903E-2"/>
          <c:w val="0.954943442201889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Pt>
            <c:idx val="0"/>
            <c:spPr>
              <a:solidFill>
                <a:srgbClr val="53D2FF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Lbls>
            <c:dLbl>
              <c:idx val="0"/>
              <c:layout>
                <c:manualLayout>
                  <c:x val="3.4163755287948419E-2"/>
                  <c:y val="-0.18923947032231628"/>
                </c:manualLayout>
              </c:layout>
              <c:showVal val="1"/>
            </c:dLbl>
            <c:dLbl>
              <c:idx val="1"/>
              <c:layout>
                <c:manualLayout>
                  <c:x val="5.4477315044028946E-2"/>
                  <c:y val="-0.2337664045158024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11963.9</c:v>
                </c:pt>
                <c:pt idx="1">
                  <c:v>11771.6</c:v>
                </c:pt>
              </c:numCache>
            </c:numRef>
          </c:val>
        </c:ser>
        <c:gapWidth val="124"/>
        <c:gapDepth val="165"/>
        <c:shape val="box"/>
        <c:axId val="166348288"/>
        <c:axId val="166956416"/>
        <c:axId val="0"/>
      </c:bar3DChart>
      <c:catAx>
        <c:axId val="1663482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6956416"/>
        <c:crosses val="autoZero"/>
        <c:auto val="1"/>
        <c:lblAlgn val="ctr"/>
        <c:lblOffset val="100"/>
        <c:tickLblSkip val="1"/>
        <c:tickMarkSkip val="1"/>
      </c:catAx>
      <c:valAx>
        <c:axId val="16695641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6634828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2.0814321683069049E-2"/>
          <c:y val="0"/>
          <c:w val="0.9465205588971628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60"/>
          <c:dPt>
            <c:idx val="0"/>
            <c:explosion val="16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explosion val="44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explosion val="4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explosion val="25"/>
          </c:dPt>
          <c:dPt>
            <c:idx val="6"/>
            <c:explosion val="18"/>
          </c:dPt>
          <c:dLbls>
            <c:dLbl>
              <c:idx val="0"/>
              <c:layout>
                <c:manualLayout>
                  <c:x val="-0.14753681851689618"/>
                  <c:y val="-8.4883946831024043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</a:t>
                    </a:r>
                    <a:r>
                      <a:rPr lang="ru-RU" sz="1600" dirty="0" smtClean="0"/>
                      <a:t>46,9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0081923537141697"/>
                  <c:y val="-4.1634287553221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оборона 1,8%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7197643899815884"/>
                  <c:y val="-0.217508486540917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8,8%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0.2389916151180721"/>
                  <c:y val="-0.5936756176377681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</a:t>
                    </a:r>
                    <a:r>
                      <a:rPr lang="ru-RU" sz="1600" dirty="0" smtClean="0"/>
                      <a:t>38,1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0.18194450379803634"/>
                  <c:y val="-0.8771648279779268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2,5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</c:dLbl>
            <c:dLbl>
              <c:idx val="11"/>
              <c:layout>
                <c:manualLayout>
                  <c:x val="6.4040601768354383E-2"/>
                  <c:y val="2.387928720471436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5 517,7</c:v>
                  </c:pt>
                  <c:pt idx="1">
                    <c:v>208,2</c:v>
                  </c:pt>
                  <c:pt idx="2">
                    <c:v>15,0</c:v>
                  </c:pt>
                  <c:pt idx="3">
                    <c:v>214,5</c:v>
                  </c:pt>
                  <c:pt idx="4">
                    <c:v>1 038,1</c:v>
                  </c:pt>
                  <c:pt idx="5">
                    <c:v>4 487,1</c:v>
                  </c:pt>
                  <c:pt idx="6">
                    <c:v>291,0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5517.7</c:v>
                </c:pt>
                <c:pt idx="1">
                  <c:v>208.2</c:v>
                </c:pt>
                <c:pt idx="2">
                  <c:v>15</c:v>
                </c:pt>
                <c:pt idx="3">
                  <c:v>214.5</c:v>
                </c:pt>
                <c:pt idx="4">
                  <c:v>1038.0999999999999</c:v>
                </c:pt>
                <c:pt idx="5">
                  <c:v>4487.1000000000004</c:v>
                </c:pt>
                <c:pt idx="6">
                  <c:v>291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5 517,7</c:v>
                  </c:pt>
                  <c:pt idx="1">
                    <c:v>208,2</c:v>
                  </c:pt>
                  <c:pt idx="2">
                    <c:v>15,0</c:v>
                  </c:pt>
                  <c:pt idx="3">
                    <c:v>214,5</c:v>
                  </c:pt>
                  <c:pt idx="4">
                    <c:v>1 038,1</c:v>
                  </c:pt>
                  <c:pt idx="5">
                    <c:v>4 487,1</c:v>
                  </c:pt>
                  <c:pt idx="6">
                    <c:v>291,0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экономика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#,##0.00</c:formatCode>
                <c:ptCount val="7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7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31E-2"/>
                  <c:y val="4.5444461143196759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9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- 3390</c:v>
                </c:pt>
                <c:pt idx="1">
                  <c:v>Расходы на софинансирование повышения з/п работникам муниципальных учреждений культуры - 1097,1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3390</c:v>
                </c:pt>
                <c:pt idx="1">
                  <c:v>1097.0999999999999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43"/>
          <c:y val="9.0006333598128027E-2"/>
          <c:w val="0.33750000000000091"/>
          <c:h val="0.8517508641604241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486E-2"/>
          <c:y val="0.1163141696011232"/>
          <c:w val="0.86999803149606458"/>
          <c:h val="0.88368579627999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4 778,1 </a:t>
                    </a:r>
                  </a:p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42,1%</a:t>
                    </a:r>
                  </a:p>
                  <a:p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6 575,7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4778.1000000000004</c:v>
                </c:pt>
                <c:pt idx="1">
                  <c:v>6575.7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41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Треневского сельского поселения Миллеровского района до 2020 года,  утвержденный распоряжением Администрации Треневского сельского поселения от 25.09.2018 № 56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Треневского сельского поселения Миллеровского района и сокращению  муниципального долга Треневского сельского поселения до 2020 года, утвержденный распоряжением Администрации Треневского сельского поселения от 16.10.2018 № 60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4 170,9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3 434,1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2 177,7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228,9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291,0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1 038,1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4 487,1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5 517,7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437,7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Треневского сельского поселения Миллеровского района до 2020 года,  утвержденный распоряжением Администрации Треневского сельского поселения от 25.09.2018 № 56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Треневского сельского поселения Миллеровского района и сокращению  муниципального долга Треневского сельского поселения до 2020 года, утвержденный распоряжением Администрации Треневского сельского поселения от 16.10.2018 № 60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4 170,9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3 434,1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32,9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607,0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2 177,7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228,9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291,0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1 038,1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4 487,1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5 517,7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437,7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0.17066</cdr:x>
      <cdr:y>0.82251</cdr:y>
    </cdr:from>
    <cdr:to>
      <cdr:x>0.53058</cdr:x>
      <cdr:y>0.88127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92741" y="4608512"/>
          <a:ext cx="3359187" cy="32921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0.21695</cdr:x>
      <cdr:y>0.88677</cdr:y>
    </cdr:from>
    <cdr:to>
      <cdr:x>0.61149</cdr:x>
      <cdr:y>0.94553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024789" y="4968552"/>
          <a:ext cx="3682303" cy="329213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487,1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25.01.2019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Треневского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Треневского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(утвержден решением Собрания депутатов </a:t>
            </a:r>
            <a:r>
              <a:rPr lang="ru-RU" sz="2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Треневского </a:t>
            </a:r>
            <a:r>
              <a:rPr lang="ru-RU" sz="2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 от </a:t>
            </a:r>
            <a:r>
              <a:rPr lang="ru-RU" sz="2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27.12.2018 </a:t>
            </a:r>
            <a:r>
              <a:rPr lang="ru-RU" sz="23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№ 100)</a:t>
            </a: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  <a:endParaRPr lang="ru-RU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Picture 2" descr="C:\Users\Finans\Pictures\iH71EQH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236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Треневского сельского поселения Миллеровского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686330911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2928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3 959,2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929190" y="300037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b="1" dirty="0" smtClean="0"/>
              <a:t>3 434,1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200" b="1" dirty="0" smtClean="0">
                <a:solidFill>
                  <a:srgbClr val="95358A"/>
                </a:solidFill>
                <a:latin typeface="Arial" pitchFamily="34" charset="0"/>
                <a:cs typeface="Arial" pitchFamily="34" charset="0"/>
              </a:rPr>
              <a:t>+6,9</a:t>
            </a:r>
            <a:r>
              <a:rPr lang="ru-RU" sz="1200" dirty="0" smtClean="0">
                <a:solidFill>
                  <a:srgbClr val="95358A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srgbClr val="9535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242244">
            <a:off x="3488783" y="2957605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   </a:t>
            </a:r>
            <a:r>
              <a:rPr lang="ru-RU" sz="1200" b="1" dirty="0" smtClean="0">
                <a:solidFill>
                  <a:srgbClr val="0070C0"/>
                </a:solidFill>
              </a:rPr>
              <a:t>-13,3%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91880" y="2780928"/>
            <a:ext cx="936104" cy="36004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275856" y="4221089"/>
            <a:ext cx="1224136" cy="58214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Треневского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216,8</a:t>
            </a:r>
            <a:endParaRPr lang="ru-RU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Треневского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2177,7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4170,9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175,4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228,9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394,7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36,3</a:t>
            </a:r>
          </a:p>
          <a:p>
            <a:pPr lvl="0"/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Треневского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84784"/>
          <a:ext cx="8208912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3 959,2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3 434,1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209,4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215,8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3 225,7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</a:t>
                      </a:r>
                      <a:r>
                        <a:rPr lang="ru-RU" sz="18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Треневского 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Треневского сельского поселения от 29.12.2017 № 69 «О бюджете Треневского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Треневского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67944" y="4509120"/>
            <a:ext cx="792088" cy="43204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596321">
            <a:off x="4238937" y="4382174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-1,6%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Треневского сельского поселения Миллеровского района в 2019 году    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11 771,6    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-189093" y="1412776"/>
          <a:ext cx="9333093" cy="560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1 038,1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162,8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90,0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785,3 тыс</a:t>
            </a:r>
            <a:r>
              <a:rPr lang="ru-RU" sz="1400" b="1" dirty="0" smtClean="0">
                <a:solidFill>
                  <a:schemeClr val="tx1"/>
                </a:solidFill>
              </a:rPr>
              <a:t>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Треневского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Треневского сельского поселения от 24.10.2018 № 66)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Треневского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Треневского сельского поселения Миллеровского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жителей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Треневского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сельского поселения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2019 - 2021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357158" y="2357430"/>
            <a:ext cx="4607372" cy="2500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2019 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47,0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рублей,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2021 год – 0,0 тыс. рублей.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граждан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 flipH="1">
            <a:off x="5724127" y="1268761"/>
            <a:ext cx="4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260648"/>
            <a:ext cx="34626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Треневского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67091" y="3499138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(0,0%)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0,0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(93,9%)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3 225,7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(6,1%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208,4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3 434,1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901532" y="252028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3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Треневского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Треневского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089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219,7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</a:p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Треневского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1 230,6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343,3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356,2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5 286,1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4 910,5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4 952,6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4 487,1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1 638,3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1 661,3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людей на водных объектах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 Треневского сельского поселения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+mn-lt"/>
                        </a:rPr>
                        <a:t>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11 353,8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7 160,3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7 237,8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417,8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449,8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655,1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Треневского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Треневского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 2019 год и на плановый период 2020 и 2021 годов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Треневского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Плана мероприятий по оптимизации расходов Треневского сельского поселения и сокращению муниципального долга Треневского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Треневского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7100292" cy="10160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26.10.2018 № 121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Треневского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 Треневского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Треневского сельского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поселеия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бюджета Треневского сельского поселения на 2019 год и на плановый период 2020 и 2021 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2344030"/>
              </p:ext>
            </p:extLst>
          </p:nvPr>
        </p:nvGraphicFramePr>
        <p:xfrm>
          <a:off x="467546" y="1772816"/>
          <a:ext cx="8280919" cy="390885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7274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10 650,9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608,7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7 889,6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216,8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7 399,3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7 673,8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3 434,1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11 771,6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7 610,1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7 892,9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-1 120,7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Треневского сельского поселения Миллеровского района на 2019-2021 годы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8" cy="450621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10 650,9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7 608,7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7 889,6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7 216,8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399,3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3 434,1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3 225,7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11 771,6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7 610,1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7 892,9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-1 120,7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-1,4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-3,3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Треневского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Треневского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10 650,9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11 771,6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20603</TotalTime>
  <Words>1548</Words>
  <Application>Microsoft Office PowerPoint</Application>
  <PresentationFormat>Экран (4:3)</PresentationFormat>
  <Paragraphs>362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Треневского сельского поселения   </vt:lpstr>
      <vt:lpstr>Слайд 2</vt:lpstr>
      <vt:lpstr>Слайд 3</vt:lpstr>
      <vt:lpstr>Основные направления бюджетной и налоговой политики Треневского сельского поселения на 2019-2021 годы  </vt:lpstr>
      <vt:lpstr>Основные приоритеты  Треневского сельского поселения </vt:lpstr>
      <vt:lpstr>Слайд 6</vt:lpstr>
      <vt:lpstr>Прогноз основных характеристик бюджета Треневского сельского поселения на 2019 год и на плановый период 2020 и 2021 годов</vt:lpstr>
      <vt:lpstr>Основные характеристики бюджета Треневского сельского поселения Миллеровского района на 2019-2021 годы</vt:lpstr>
      <vt:lpstr>Основные параметры бюджета Треневского сельского поселения Миллеровского района на 2019 год</vt:lpstr>
      <vt:lpstr>Динамика доходов бюджета Треневского сельского поселения Миллеровского района</vt:lpstr>
      <vt:lpstr>Собственные доходы  бюджета Треневского сельского поселения Миллеровского района</vt:lpstr>
      <vt:lpstr>Слайд 12</vt:lpstr>
      <vt:lpstr>Динамика поступлений налога на доходы физических лиц в бюджет Треневского сельского поселения Миллеровского района</vt:lpstr>
      <vt:lpstr>Безвозмездные поступления из областного бюджета</vt:lpstr>
      <vt:lpstr>Слайд 15</vt:lpstr>
      <vt:lpstr>Динамика расходов  бюджета Треневского сельского поселения Миллеровского района                 </vt:lpstr>
      <vt:lpstr>Расходы бюджета Треневского сельского поселения Миллеровского района в 2019 году     11 771,6    </vt:lpstr>
      <vt:lpstr>Структура расходов по разделу «Культура, кинематография» на 2019 год           </vt:lpstr>
      <vt:lpstr>Слайд 19</vt:lpstr>
      <vt:lpstr>Слайд 20</vt:lpstr>
      <vt:lpstr>Слайд 21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и непрограмные расходы   </vt:lpstr>
      <vt:lpstr>Структура расходов по муниципальным программам Треневского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2136</cp:revision>
  <dcterms:created xsi:type="dcterms:W3CDTF">2011-10-21T12:19:44Z</dcterms:created>
  <dcterms:modified xsi:type="dcterms:W3CDTF">2019-01-25T10:11:30Z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